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9" r:id="rId2"/>
    <p:sldId id="260" r:id="rId3"/>
    <p:sldId id="261" r:id="rId4"/>
    <p:sldId id="262" r:id="rId5"/>
    <p:sldId id="263" r:id="rId6"/>
    <p:sldId id="264" r:id="rId7"/>
    <p:sldId id="265" r:id="rId8"/>
    <p:sldId id="266" r:id="rId9"/>
    <p:sldId id="267" r:id="rId10"/>
    <p:sldId id="270" r:id="rId11"/>
    <p:sldId id="268" r:id="rId12"/>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4F5F"/>
    <a:srgbClr val="255465"/>
    <a:srgbClr val="685B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19" name="Footer Placeholder 18"/>
          <p:cNvSpPr>
            <a:spLocks noGrp="1"/>
          </p:cNvSpPr>
          <p:nvPr>
            <p:ph type="ftr" sz="quarter" idx="11"/>
          </p:nvPr>
        </p:nvSpPr>
        <p:spPr/>
        <p:txBody>
          <a:bodyPr/>
          <a:lstStyle/>
          <a:p>
            <a:endParaRPr lang="ar-EG"/>
          </a:p>
        </p:txBody>
      </p:sp>
      <p:sp>
        <p:nvSpPr>
          <p:cNvPr id="27" name="Slide Number Placeholder 26"/>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03EA14FF-0B78-4966-8E01-79FBEE20FBB3}" type="slidenum">
              <a:rPr lang="ar-EG" smtClean="0"/>
              <a:pPr/>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4D15B3D-7B74-441D-8116-EBE15B3D4721}" type="datetimeFigureOut">
              <a:rPr lang="ar-EG" smtClean="0"/>
              <a:pPr/>
              <a:t>21/10/1435</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a:xfrm>
            <a:off x="8077200" y="6356350"/>
            <a:ext cx="609600" cy="365125"/>
          </a:xfrm>
        </p:spPr>
        <p:txBody>
          <a:bodyPr/>
          <a:lstStyle/>
          <a:p>
            <a:fld id="{03EA14FF-0B78-4966-8E01-79FBEE20FBB3}" type="slidenum">
              <a:rPr lang="ar-EG" smtClean="0"/>
              <a:pPr/>
              <a:t>‹#›</a:t>
            </a:fld>
            <a:endParaRPr lang="ar-EG"/>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4D15B3D-7B74-441D-8116-EBE15B3D4721}" type="datetimeFigureOut">
              <a:rPr lang="ar-EG" smtClean="0"/>
              <a:pPr/>
              <a:t>21/10/1435</a:t>
            </a:fld>
            <a:endParaRPr lang="ar-EG"/>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EG"/>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3EA14FF-0B78-4966-8E01-79FBEE20FBB3}" type="slidenum">
              <a:rPr lang="ar-EG" smtClean="0"/>
              <a:pPr/>
              <a:t>‹#›</a:t>
            </a:fld>
            <a:endParaRPr lang="ar-EG"/>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7" name="TextBox 6"/>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الأول</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
        <p:nvSpPr>
          <p:cNvPr id="13" name="TextBox 12"/>
          <p:cNvSpPr txBox="1"/>
          <p:nvPr/>
        </p:nvSpPr>
        <p:spPr>
          <a:xfrm>
            <a:off x="932460" y="3284984"/>
            <a:ext cx="7858180" cy="2246769"/>
          </a:xfrm>
          <a:prstGeom prst="rect">
            <a:avLst/>
          </a:prstGeom>
          <a:noFill/>
        </p:spPr>
        <p:txBody>
          <a:bodyPr wrap="square" rtlCol="1">
            <a:spAutoFit/>
          </a:bodyPr>
          <a:lstStyle/>
          <a:p>
            <a:r>
              <a:rPr lang="ar-EG" sz="2000" b="1" dirty="0" smtClean="0">
                <a:ln w="1905"/>
                <a:solidFill>
                  <a:schemeClr val="accent3">
                    <a:lumMod val="50000"/>
                  </a:schemeClr>
                </a:solidFill>
                <a:effectLst>
                  <a:innerShdw blurRad="69850" dist="43180" dir="5400000">
                    <a:srgbClr val="000000">
                      <a:alpha val="65000"/>
                    </a:srgbClr>
                  </a:innerShdw>
                </a:effectLst>
                <a:latin typeface="Arial" pitchFamily="34" charset="0"/>
                <a:cs typeface="Arial" pitchFamily="34" charset="0"/>
              </a:rPr>
              <a:t>5-  مرحلة التصميم المعماري للفراغات (التقسيم المعماري )</a:t>
            </a:r>
          </a:p>
          <a:p>
            <a:r>
              <a:rPr lang="ar-EG" sz="2000" b="1" dirty="0" smtClean="0">
                <a:ln w="1905"/>
                <a:solidFill>
                  <a:schemeClr val="accent3">
                    <a:lumMod val="50000"/>
                  </a:schemeClr>
                </a:solidFill>
                <a:effectLst>
                  <a:innerShdw blurRad="69850" dist="43180" dir="5400000">
                    <a:srgbClr val="000000">
                      <a:alpha val="65000"/>
                    </a:srgbClr>
                  </a:innerShdw>
                </a:effectLst>
                <a:latin typeface="Arial" pitchFamily="34" charset="0"/>
                <a:cs typeface="Arial" pitchFamily="34" charset="0"/>
              </a:rPr>
              <a:t>(سكنى –مساجد )</a:t>
            </a:r>
          </a:p>
          <a:p>
            <a:r>
              <a:rPr lang="ar-EG" sz="2000" b="1" dirty="0" smtClean="0">
                <a:ln w="1905"/>
                <a:solidFill>
                  <a:schemeClr val="accent3">
                    <a:lumMod val="50000"/>
                  </a:schemeClr>
                </a:solidFill>
                <a:effectLst>
                  <a:innerShdw blurRad="69850" dist="43180" dir="5400000">
                    <a:srgbClr val="000000">
                      <a:alpha val="65000"/>
                    </a:srgbClr>
                  </a:innerShdw>
                </a:effectLst>
                <a:latin typeface="Arial" pitchFamily="34" charset="0"/>
                <a:cs typeface="Arial" pitchFamily="34" charset="0"/>
              </a:rPr>
              <a:t>6 -  مرحلة وضع الاعمدة</a:t>
            </a:r>
          </a:p>
          <a:p>
            <a:r>
              <a:rPr lang="ar-EG" sz="2000" b="1" dirty="0" smtClean="0">
                <a:ln w="1905"/>
                <a:solidFill>
                  <a:schemeClr val="accent3">
                    <a:lumMod val="50000"/>
                  </a:schemeClr>
                </a:solidFill>
                <a:effectLst>
                  <a:innerShdw blurRad="69850" dist="43180" dir="5400000">
                    <a:srgbClr val="000000">
                      <a:alpha val="65000"/>
                    </a:srgbClr>
                  </a:innerShdw>
                </a:effectLst>
                <a:latin typeface="Arial" pitchFamily="34" charset="0"/>
                <a:cs typeface="Arial" pitchFamily="34" charset="0"/>
              </a:rPr>
              <a:t>7-  مرحلة الإظهار  للمساقط  الأفقية </a:t>
            </a:r>
          </a:p>
          <a:p>
            <a:r>
              <a:rPr lang="ar-EG" sz="2000" b="1" dirty="0" smtClean="0">
                <a:ln w="1905"/>
                <a:solidFill>
                  <a:schemeClr val="accent3">
                    <a:lumMod val="50000"/>
                  </a:schemeClr>
                </a:solidFill>
                <a:effectLst>
                  <a:innerShdw blurRad="69850" dist="43180" dir="5400000">
                    <a:srgbClr val="000000">
                      <a:alpha val="65000"/>
                    </a:srgbClr>
                  </a:innerShdw>
                </a:effectLst>
                <a:latin typeface="Arial" pitchFamily="34" charset="0"/>
                <a:cs typeface="Arial" pitchFamily="34" charset="0"/>
              </a:rPr>
              <a:t>8 -  كيفية استنتاج الواجهة  وإعطاء الشكل الجمالي لها .</a:t>
            </a:r>
          </a:p>
          <a:p>
            <a:r>
              <a:rPr lang="ar-EG" sz="2000" b="1" dirty="0" smtClean="0">
                <a:ln w="1905"/>
                <a:solidFill>
                  <a:schemeClr val="accent3">
                    <a:lumMod val="50000"/>
                  </a:schemeClr>
                </a:solidFill>
                <a:effectLst>
                  <a:innerShdw blurRad="69850" dist="43180" dir="5400000">
                    <a:srgbClr val="000000">
                      <a:alpha val="65000"/>
                    </a:srgbClr>
                  </a:innerShdw>
                </a:effectLst>
                <a:latin typeface="Arial" pitchFamily="34" charset="0"/>
                <a:cs typeface="Arial" pitchFamily="34" charset="0"/>
              </a:rPr>
              <a:t>9-  مرحلة أخذ قطاع رأسي مار بالمبنى ...</a:t>
            </a:r>
          </a:p>
          <a:p>
            <a:endParaRPr lang="ar-EG" sz="2000" dirty="0">
              <a:latin typeface="Arial" pitchFamily="34" charset="0"/>
              <a:cs typeface="Arial" pitchFamily="34" charset="0"/>
            </a:endParaRPr>
          </a:p>
        </p:txBody>
      </p:sp>
      <p:sp>
        <p:nvSpPr>
          <p:cNvPr id="14" name="TextBox 13"/>
          <p:cNvSpPr txBox="1"/>
          <p:nvPr/>
        </p:nvSpPr>
        <p:spPr>
          <a:xfrm>
            <a:off x="3857620" y="214290"/>
            <a:ext cx="2357454" cy="1107996"/>
          </a:xfrm>
          <a:prstGeom prst="rect">
            <a:avLst/>
          </a:prstGeom>
          <a:noFill/>
          <a:ln>
            <a:noFill/>
          </a:ln>
        </p:spPr>
        <p:style>
          <a:lnRef idx="1">
            <a:schemeClr val="accent2"/>
          </a:lnRef>
          <a:fillRef idx="3">
            <a:schemeClr val="accent2"/>
          </a:fillRef>
          <a:effectRef idx="2">
            <a:schemeClr val="accent2"/>
          </a:effectRef>
          <a:fontRef idx="minor">
            <a:schemeClr val="lt1"/>
          </a:fontRef>
        </p:style>
        <p:txBody>
          <a:bodyPr wrap="square" rtlCol="1">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EG" sz="6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مقـدمـة</a:t>
            </a:r>
            <a:endParaRPr lang="ar-EG" sz="6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5" name="TextBox 14"/>
          <p:cNvSpPr txBox="1"/>
          <p:nvPr/>
        </p:nvSpPr>
        <p:spPr>
          <a:xfrm>
            <a:off x="825319" y="1976379"/>
            <a:ext cx="8072462" cy="1631216"/>
          </a:xfrm>
          <a:prstGeom prst="rect">
            <a:avLst/>
          </a:prstGeom>
          <a:noFill/>
        </p:spPr>
        <p:txBody>
          <a:bodyPr wrap="square" rtlCol="1">
            <a:spAutoFit/>
          </a:bodyPr>
          <a:lstStyle/>
          <a:p>
            <a:r>
              <a:rPr lang="ar-EG" sz="2000" b="1" dirty="0" smtClean="0">
                <a:solidFill>
                  <a:srgbClr val="255465"/>
                </a:solidFill>
                <a:latin typeface="Arial" pitchFamily="34" charset="0"/>
                <a:cs typeface="Arial" pitchFamily="34" charset="0"/>
              </a:rPr>
              <a:t>1- نبذة عن الاشتراطات المعمارية طبقا لقانون البناء الموحد رقم  119 لسنة 2008</a:t>
            </a:r>
          </a:p>
          <a:p>
            <a:r>
              <a:rPr lang="ar-EG" sz="2000" b="1" dirty="0" smtClean="0">
                <a:solidFill>
                  <a:srgbClr val="255465"/>
                </a:solidFill>
                <a:latin typeface="Arial" pitchFamily="34" charset="0"/>
                <a:cs typeface="Arial" pitchFamily="34" charset="0"/>
              </a:rPr>
              <a:t>2-  تعريفات  بالعناصر المعمارية</a:t>
            </a:r>
          </a:p>
          <a:p>
            <a:r>
              <a:rPr lang="ar-EG" sz="2000" b="1" dirty="0" smtClean="0">
                <a:solidFill>
                  <a:srgbClr val="255465"/>
                </a:solidFill>
                <a:latin typeface="Arial" pitchFamily="34" charset="0"/>
                <a:cs typeface="Arial" pitchFamily="34" charset="0"/>
              </a:rPr>
              <a:t>3- مرحلة رفع قطعة الأرض في الموقع</a:t>
            </a:r>
          </a:p>
          <a:p>
            <a:r>
              <a:rPr lang="ar-EG" sz="2000" b="1" dirty="0" smtClean="0">
                <a:solidFill>
                  <a:srgbClr val="255465"/>
                </a:solidFill>
                <a:latin typeface="Arial" pitchFamily="34" charset="0"/>
                <a:cs typeface="Arial" pitchFamily="34" charset="0"/>
              </a:rPr>
              <a:t>4-  مرحلة التعامل مع المالك ومعرفة متطلباته</a:t>
            </a:r>
          </a:p>
          <a:p>
            <a:endParaRPr lang="ar-EG" sz="2000"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4876" y="357166"/>
            <a:ext cx="4071966" cy="571504"/>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EG"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تابع الاشتراطات البنائية </a:t>
            </a:r>
            <a:endParaRPr lang="ar-EG"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985838" y="1268760"/>
            <a:ext cx="7943880" cy="4389120"/>
          </a:xfrm>
        </p:spPr>
        <p:txBody>
          <a:bodyPr>
            <a:noAutofit/>
          </a:bodyPr>
          <a:lstStyle/>
          <a:p>
            <a:r>
              <a:rPr lang="ar-EG" sz="2400" b="1" dirty="0" smtClean="0">
                <a:solidFill>
                  <a:srgbClr val="002060"/>
                </a:solidFill>
                <a:latin typeface="Arial" pitchFamily="34" charset="0"/>
                <a:cs typeface="Arial" pitchFamily="34" charset="0"/>
              </a:rPr>
              <a:t>_ فى حالة وجود غرف أو مرافق لا يتيسر فتح نافذة لها مطلة على الطريق أو الفناء مباشرة يجوز عمل إرتدادات ( منور الجيب ) بواجهات المبانى المطلة على الطرق العامة  أو الخاصة أو الأفنية بقصد الإنارةوالتهوية ،</a:t>
            </a:r>
          </a:p>
          <a:p>
            <a:endParaRPr lang="ar-EG" sz="2400" b="1" dirty="0" smtClean="0">
              <a:solidFill>
                <a:srgbClr val="002060"/>
              </a:solidFill>
              <a:latin typeface="Arial" pitchFamily="34" charset="0"/>
              <a:cs typeface="Arial" pitchFamily="34" charset="0"/>
            </a:endParaRPr>
          </a:p>
          <a:p>
            <a:pPr marL="0" indent="0">
              <a:buNone/>
            </a:pPr>
            <a:endParaRPr lang="ar-EG" sz="2400" b="1" dirty="0" smtClean="0">
              <a:solidFill>
                <a:srgbClr val="002060"/>
              </a:solidFill>
              <a:latin typeface="Arial" pitchFamily="34" charset="0"/>
              <a:cs typeface="Arial" pitchFamily="34" charset="0"/>
            </a:endParaRPr>
          </a:p>
          <a:p>
            <a:r>
              <a:rPr lang="ar-EG" sz="2400" b="1" dirty="0" smtClean="0">
                <a:solidFill>
                  <a:srgbClr val="002060"/>
                </a:solidFill>
                <a:latin typeface="Arial" pitchFamily="34" charset="0"/>
                <a:cs typeface="Arial" pitchFamily="34" charset="0"/>
              </a:rPr>
              <a:t>وفى هذه الحالة يشترط ألا يتجاوز عمق الإرتداد ضعف ادنى عرضه  وان تكون النافذة فى الجانب المواجه للطريق ، ويجوز عمل شرفات بالارتداد فى حدود نصف عرضه فقط .</a:t>
            </a:r>
          </a:p>
        </p:txBody>
      </p:sp>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الأول</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1872" y="764704"/>
            <a:ext cx="8072462" cy="4214842"/>
          </a:xfrm>
        </p:spPr>
        <p:txBody>
          <a:bodyPr>
            <a:noAutofit/>
          </a:bodyPr>
          <a:lstStyle/>
          <a:p>
            <a:r>
              <a:rPr lang="ar-EG" sz="2200" b="1" dirty="0" smtClean="0">
                <a:solidFill>
                  <a:srgbClr val="002060"/>
                </a:solidFill>
                <a:latin typeface="Arial" pitchFamily="34" charset="0"/>
                <a:cs typeface="Arial" pitchFamily="34" charset="0"/>
              </a:rPr>
              <a:t>_تزود كل وحدة سكنية بحمام ومطبخ على الأقل.</a:t>
            </a:r>
          </a:p>
          <a:p>
            <a:r>
              <a:rPr lang="ar-EG" sz="2200" b="1" dirty="0" smtClean="0">
                <a:solidFill>
                  <a:srgbClr val="002060"/>
                </a:solidFill>
                <a:latin typeface="Arial" pitchFamily="34" charset="0"/>
                <a:cs typeface="Arial" pitchFamily="34" charset="0"/>
              </a:rPr>
              <a:t> فى حالة إنشاء محلات تجارية بالمبنى يجب تهيئة دورات المياه اللازمة ليستعملها أصحاب وعمال هذه المحلات على ألا تقل عن دورة مياه للرجال ودورة مياه للسيدات لكل دور.</a:t>
            </a:r>
          </a:p>
          <a:p>
            <a:r>
              <a:rPr lang="ar-EG" sz="2200" b="1" dirty="0" smtClean="0">
                <a:solidFill>
                  <a:srgbClr val="002060"/>
                </a:solidFill>
                <a:latin typeface="Arial" pitchFamily="34" charset="0"/>
                <a:cs typeface="Arial" pitchFamily="34" charset="0"/>
              </a:rPr>
              <a:t>كل بناء يشتمل على 10 ( عشرة ) وحدات سكنية أو أكثر يلزم توفير غرفة لحارس البناء مزودة بحمام ومطبخ.</a:t>
            </a:r>
          </a:p>
          <a:p>
            <a:r>
              <a:rPr lang="ar-EG" sz="2200" b="1" dirty="0" smtClean="0">
                <a:solidFill>
                  <a:srgbClr val="002060"/>
                </a:solidFill>
                <a:latin typeface="Arial" pitchFamily="34" charset="0"/>
                <a:cs typeface="Arial" pitchFamily="34" charset="0"/>
              </a:rPr>
              <a:t>كما يلزم تزويده بمكان لتجميع القمامة .</a:t>
            </a:r>
          </a:p>
          <a:p>
            <a:r>
              <a:rPr lang="ar-EG" sz="2200" b="1" dirty="0" smtClean="0">
                <a:solidFill>
                  <a:srgbClr val="002060"/>
                </a:solidFill>
                <a:latin typeface="Arial" pitchFamily="34" charset="0"/>
                <a:cs typeface="Arial" pitchFamily="34" charset="0"/>
              </a:rPr>
              <a:t>الحدود الدنيا لعروض الممرات :</a:t>
            </a:r>
          </a:p>
          <a:p>
            <a:r>
              <a:rPr lang="ar-EG" sz="2200" b="1" dirty="0" smtClean="0">
                <a:solidFill>
                  <a:srgbClr val="002060"/>
                </a:solidFill>
                <a:latin typeface="Arial" pitchFamily="34" charset="0"/>
                <a:cs typeface="Arial" pitchFamily="34" charset="0"/>
              </a:rPr>
              <a:t>يجب ألا يقل صافى عرض الممرات الداخلية بين الغرف فى الشقق السكنية عن 0.90 متر ، وتحسب لباقى الاستعمالات كل على حسب نوع وحمل الإشغال الخاص به .</a:t>
            </a:r>
          </a:p>
        </p:txBody>
      </p:sp>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الأول</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
        <p:nvSpPr>
          <p:cNvPr id="6" name="Title 1"/>
          <p:cNvSpPr>
            <a:spLocks noGrp="1"/>
          </p:cNvSpPr>
          <p:nvPr>
            <p:ph type="title"/>
          </p:nvPr>
        </p:nvSpPr>
        <p:spPr>
          <a:xfrm>
            <a:off x="4714876" y="142852"/>
            <a:ext cx="4071966" cy="571504"/>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EG"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تابع الاشتراطات البنائية </a:t>
            </a:r>
            <a:endParaRPr lang="ar-EG"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7" name="TextBox 6"/>
          <p:cNvSpPr txBox="1"/>
          <p:nvPr/>
        </p:nvSpPr>
        <p:spPr>
          <a:xfrm>
            <a:off x="6572264" y="4786322"/>
            <a:ext cx="2357422" cy="584775"/>
          </a:xfrm>
          <a:prstGeom prst="rect">
            <a:avLst/>
          </a:prstGeom>
          <a:ln>
            <a:noFill/>
          </a:ln>
          <a:effectLst>
            <a:glow rad="101600">
              <a:schemeClr val="accent3">
                <a:satMod val="175000"/>
                <a:alpha val="40000"/>
              </a:schemeClr>
            </a:glow>
          </a:effectLst>
        </p:spPr>
        <p:style>
          <a:lnRef idx="2">
            <a:schemeClr val="accent3">
              <a:shade val="50000"/>
            </a:schemeClr>
          </a:lnRef>
          <a:fillRef idx="1">
            <a:schemeClr val="accent3"/>
          </a:fillRef>
          <a:effectRef idx="0">
            <a:schemeClr val="accent3"/>
          </a:effectRef>
          <a:fontRef idx="minor">
            <a:schemeClr val="lt1"/>
          </a:fontRef>
        </p:style>
        <p:txBody>
          <a:bodyPr wrap="square" rtlCol="1">
            <a:spAutoFit/>
          </a:bodyPr>
          <a:lstStyle/>
          <a:p>
            <a:r>
              <a:rPr lang="ar-EG"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الارتفاع</a:t>
            </a:r>
          </a:p>
        </p:txBody>
      </p:sp>
      <p:sp>
        <p:nvSpPr>
          <p:cNvPr id="8" name="TextBox 7"/>
          <p:cNvSpPr txBox="1"/>
          <p:nvPr/>
        </p:nvSpPr>
        <p:spPr>
          <a:xfrm>
            <a:off x="1000100" y="5286388"/>
            <a:ext cx="7858180" cy="830997"/>
          </a:xfrm>
          <a:prstGeom prst="rect">
            <a:avLst/>
          </a:prstGeom>
          <a:noFill/>
        </p:spPr>
        <p:txBody>
          <a:bodyPr wrap="square" rtlCol="1">
            <a:spAutoFit/>
          </a:bodyPr>
          <a:lstStyle/>
          <a:p>
            <a:r>
              <a:rPr lang="ar-EG" sz="2400" b="1" dirty="0" smtClean="0">
                <a:solidFill>
                  <a:schemeClr val="accent3">
                    <a:lumMod val="50000"/>
                  </a:schemeClr>
                </a:solidFill>
                <a:latin typeface="Arial" pitchFamily="34" charset="0"/>
                <a:cs typeface="Arial" pitchFamily="34" charset="0"/>
              </a:rPr>
              <a:t>ارتفاع المبنى يتوقف على عرض الشارع حيث ان ارتفاع المبنى يساوى مرة ونصف عرض الشارع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7554" y="500042"/>
            <a:ext cx="3286148" cy="653210"/>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EG" sz="5400" b="1" cap="all" dirty="0" smtClean="0">
                <a:ln/>
                <a:solidFill>
                  <a:schemeClr val="accent1"/>
                </a:solidFill>
                <a:effectLst>
                  <a:outerShdw blurRad="38100" dist="38100" dir="2700000" algn="tl">
                    <a:srgbClr val="000000">
                      <a:alpha val="43137"/>
                    </a:srgbClr>
                  </a:outerShdw>
                  <a:reflection blurRad="10000" stA="55000" endPos="48000" dist="500" dir="5400000" sy="-100000" algn="bl" rotWithShape="0"/>
                </a:effectLst>
              </a:rPr>
              <a:t>العمــارة</a:t>
            </a:r>
            <a:endParaRPr lang="ar-EG" sz="5400" b="1" cap="all" dirty="0">
              <a:ln/>
              <a:solidFill>
                <a:schemeClr val="accent1"/>
              </a:solidFill>
              <a:effectLst>
                <a:outerShdw blurRad="38100" dist="38100" dir="2700000" algn="tl">
                  <a:srgbClr val="000000">
                    <a:alpha val="43137"/>
                  </a:srgbClr>
                </a:outerShdw>
                <a:reflection blurRad="10000" stA="55000" endPos="48000" dist="500" dir="5400000" sy="-100000" algn="bl" rotWithShape="0"/>
              </a:effectLst>
            </a:endParaRPr>
          </a:p>
        </p:txBody>
      </p:sp>
      <p:sp>
        <p:nvSpPr>
          <p:cNvPr id="3" name="Content Placeholder 2"/>
          <p:cNvSpPr>
            <a:spLocks noGrp="1"/>
          </p:cNvSpPr>
          <p:nvPr>
            <p:ph idx="1"/>
          </p:nvPr>
        </p:nvSpPr>
        <p:spPr>
          <a:xfrm>
            <a:off x="1071538" y="1357298"/>
            <a:ext cx="7758138" cy="4389120"/>
          </a:xfrm>
        </p:spPr>
        <p:txBody>
          <a:bodyPr>
            <a:normAutofit/>
          </a:bodyPr>
          <a:lstStyle/>
          <a:p>
            <a:pPr marL="0" indent="0" algn="ctr">
              <a:lnSpc>
                <a:spcPct val="150000"/>
              </a:lnSpc>
              <a:buNone/>
            </a:pPr>
            <a:r>
              <a:rPr lang="ar-EG" sz="2800" b="1" dirty="0" smtClean="0">
                <a:ln w="1905"/>
                <a:solidFill>
                  <a:schemeClr val="accent6">
                    <a:lumMod val="50000"/>
                  </a:schemeClr>
                </a:solidFill>
                <a:latin typeface="Arial" pitchFamily="34" charset="0"/>
                <a:cs typeface="Arial" pitchFamily="34" charset="0"/>
              </a:rPr>
              <a:t>هى التى تبحث عن البساطة المطلقة وتبحث عن الخلق والتجديد وليس الخداع والتقليد ،</a:t>
            </a:r>
          </a:p>
          <a:p>
            <a:pPr marL="0" indent="0" algn="ctr">
              <a:lnSpc>
                <a:spcPct val="150000"/>
              </a:lnSpc>
              <a:buNone/>
            </a:pPr>
            <a:r>
              <a:rPr lang="ar-EG" sz="2800" b="1" dirty="0" smtClean="0">
                <a:ln w="1905"/>
                <a:solidFill>
                  <a:schemeClr val="accent6">
                    <a:lumMod val="50000"/>
                  </a:schemeClr>
                </a:solidFill>
                <a:latin typeface="Arial" pitchFamily="34" charset="0"/>
                <a:cs typeface="Arial" pitchFamily="34" charset="0"/>
              </a:rPr>
              <a:t>وتتطلب العمارة دراسة لأحدث ماتوصل اليه العلم من تقدم فى الصناعات المختلفة وخاصة المتعلقة بمواد البناء وطرق الانشاء والأثاث</a:t>
            </a:r>
          </a:p>
          <a:p>
            <a:endParaRPr lang="ar-EG" sz="2800" dirty="0"/>
          </a:p>
        </p:txBody>
      </p:sp>
      <p:sp>
        <p:nvSpPr>
          <p:cNvPr id="5" name="TextBox 4"/>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6" name="TextBox 5"/>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الأول</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8992" y="428604"/>
            <a:ext cx="2928958" cy="785810"/>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EG"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Arial" pitchFamily="34" charset="0"/>
              </a:rPr>
              <a:t>أهداف التصميم</a:t>
            </a:r>
            <a:endParaRPr lang="ar-EG"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Arial" pitchFamily="34" charset="0"/>
            </a:endParaRPr>
          </a:p>
        </p:txBody>
      </p:sp>
      <p:sp>
        <p:nvSpPr>
          <p:cNvPr id="3" name="Content Placeholder 2"/>
          <p:cNvSpPr>
            <a:spLocks noGrp="1"/>
          </p:cNvSpPr>
          <p:nvPr>
            <p:ph idx="1"/>
          </p:nvPr>
        </p:nvSpPr>
        <p:spPr>
          <a:xfrm>
            <a:off x="2819536" y="1700808"/>
            <a:ext cx="6357950" cy="2428892"/>
          </a:xfrm>
        </p:spPr>
        <p:txBody>
          <a:bodyPr>
            <a:normAutofit/>
          </a:bodyPr>
          <a:lstStyle/>
          <a:p>
            <a:pPr marL="0" indent="0">
              <a:buNone/>
            </a:pPr>
            <a:r>
              <a:rPr lang="ar-EG" sz="2400" b="1" dirty="0" smtClean="0">
                <a:solidFill>
                  <a:srgbClr val="234F5F"/>
                </a:solidFill>
                <a:latin typeface="Arial" pitchFamily="34" charset="0"/>
                <a:cs typeface="Arial" pitchFamily="34" charset="0"/>
              </a:rPr>
              <a:t>1- المنفعة( تأدية الوظيفة على اكمل وجه ) </a:t>
            </a:r>
          </a:p>
          <a:p>
            <a:pPr marL="0" indent="0">
              <a:buNone/>
            </a:pPr>
            <a:r>
              <a:rPr lang="ar-EG" sz="2400" b="1" dirty="0" smtClean="0">
                <a:solidFill>
                  <a:srgbClr val="234F5F"/>
                </a:solidFill>
                <a:latin typeface="Arial" pitchFamily="34" charset="0"/>
                <a:cs typeface="Arial" pitchFamily="34" charset="0"/>
              </a:rPr>
              <a:t>2- الجمال ( هو أن تعجب وتسر بالمبنى لرؤيته ويجب أن يكون متناسب مع المنفعة )</a:t>
            </a:r>
          </a:p>
          <a:p>
            <a:pPr marL="0" indent="0">
              <a:buNone/>
            </a:pPr>
            <a:r>
              <a:rPr lang="ar-EG" sz="2400" b="1" dirty="0" smtClean="0">
                <a:solidFill>
                  <a:srgbClr val="234F5F"/>
                </a:solidFill>
                <a:latin typeface="Arial" pitchFamily="34" charset="0"/>
                <a:cs typeface="Arial" pitchFamily="34" charset="0"/>
              </a:rPr>
              <a:t>3- الاقتصاد ( اختيار الشكل المناسب لعناصر المبنى وكذلك المواد الانشائية والدقة في التنفيذ )</a:t>
            </a:r>
          </a:p>
        </p:txBody>
      </p:sp>
      <p:sp>
        <p:nvSpPr>
          <p:cNvPr id="4" name="TextBox 3"/>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الأول</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pic>
        <p:nvPicPr>
          <p:cNvPr id="7" name="Picture 6" descr="e2e2e323.JPG"/>
          <p:cNvPicPr>
            <a:picLocks noChangeAspect="1"/>
          </p:cNvPicPr>
          <p:nvPr/>
        </p:nvPicPr>
        <p:blipFill>
          <a:blip r:embed="rId2"/>
          <a:stretch>
            <a:fillRect/>
          </a:stretch>
        </p:blipFill>
        <p:spPr>
          <a:xfrm>
            <a:off x="928662" y="1285860"/>
            <a:ext cx="1890874" cy="2357454"/>
          </a:xfrm>
          <a:prstGeom prst="rect">
            <a:avLst/>
          </a:prstGeom>
        </p:spPr>
      </p:pic>
      <p:sp>
        <p:nvSpPr>
          <p:cNvPr id="8" name="TextBox 7"/>
          <p:cNvSpPr txBox="1"/>
          <p:nvPr/>
        </p:nvSpPr>
        <p:spPr>
          <a:xfrm>
            <a:off x="1018688" y="3789040"/>
            <a:ext cx="8143900" cy="1938992"/>
          </a:xfrm>
          <a:prstGeom prst="rect">
            <a:avLst/>
          </a:prstGeom>
          <a:noFill/>
        </p:spPr>
        <p:txBody>
          <a:bodyPr wrap="square" rtlCol="1">
            <a:spAutoFit/>
          </a:bodyPr>
          <a:lstStyle/>
          <a:p>
            <a:r>
              <a:rPr lang="ar-EG" sz="2400" b="1" dirty="0" smtClean="0">
                <a:solidFill>
                  <a:srgbClr val="234F5F"/>
                </a:solidFill>
                <a:latin typeface="Arial" pitchFamily="34" charset="0"/>
                <a:cs typeface="Arial" pitchFamily="34" charset="0"/>
              </a:rPr>
              <a:t>4- المتانة ( يجب ان يكون المبنى ثابت وقوى ويتحمل جميع القوى التي يتعرض لها ) .</a:t>
            </a:r>
          </a:p>
          <a:p>
            <a:r>
              <a:rPr lang="ar-EG" sz="2400" b="1" dirty="0" smtClean="0">
                <a:solidFill>
                  <a:srgbClr val="234F5F"/>
                </a:solidFill>
                <a:latin typeface="Arial" pitchFamily="34" charset="0"/>
                <a:cs typeface="Arial" pitchFamily="34" charset="0"/>
              </a:rPr>
              <a:t> 5- القيم الإنسانية والبيئية( كل ما يحيط بالإنسان من شمس ورياح ورطوبة وحرارة ).</a:t>
            </a:r>
          </a:p>
          <a:p>
            <a:endParaRPr lang="ar-EG" sz="2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857232"/>
            <a:ext cx="8229600" cy="1143000"/>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EG"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كيف يتم التصميم المعماري</a:t>
            </a:r>
            <a:br>
              <a:rPr lang="ar-EG"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ar-EG"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1043608" y="1871877"/>
            <a:ext cx="8229600" cy="4714908"/>
          </a:xfrm>
        </p:spPr>
        <p:txBody>
          <a:bodyPr>
            <a:normAutofit/>
          </a:bodyPr>
          <a:lstStyle/>
          <a:p>
            <a:r>
              <a:rPr lang="ar-EG" sz="3200" b="1" dirty="0" smtClean="0">
                <a:solidFill>
                  <a:schemeClr val="accent6">
                    <a:lumMod val="50000"/>
                  </a:schemeClr>
                </a:solidFill>
              </a:rPr>
              <a:t>1- مشكلة وأسلوب حل . </a:t>
            </a:r>
          </a:p>
          <a:p>
            <a:r>
              <a:rPr lang="ar-EG" sz="3200" b="1" dirty="0" smtClean="0">
                <a:solidFill>
                  <a:schemeClr val="accent6">
                    <a:lumMod val="50000"/>
                  </a:schemeClr>
                </a:solidFill>
              </a:rPr>
              <a:t>2- تجميع المعلومات .</a:t>
            </a:r>
          </a:p>
          <a:p>
            <a:r>
              <a:rPr lang="ar-EG" sz="3200" b="1" dirty="0" smtClean="0">
                <a:solidFill>
                  <a:schemeClr val="accent6">
                    <a:lumMod val="50000"/>
                  </a:schemeClr>
                </a:solidFill>
              </a:rPr>
              <a:t>3- تحليل المعلومات . </a:t>
            </a:r>
          </a:p>
          <a:p>
            <a:r>
              <a:rPr lang="ar-EG" sz="3200" b="1" dirty="0" smtClean="0">
                <a:solidFill>
                  <a:schemeClr val="accent6">
                    <a:lumMod val="50000"/>
                  </a:schemeClr>
                </a:solidFill>
              </a:rPr>
              <a:t>4- تولد فكرة . </a:t>
            </a:r>
          </a:p>
          <a:p>
            <a:r>
              <a:rPr lang="ar-EG" sz="3200" b="1" dirty="0" smtClean="0">
                <a:solidFill>
                  <a:schemeClr val="accent6">
                    <a:lumMod val="50000"/>
                  </a:schemeClr>
                </a:solidFill>
              </a:rPr>
              <a:t>5- وضع الحلول الأولية وتقييمها واختيار الحل الأمثل .</a:t>
            </a:r>
            <a:endParaRPr lang="ar-EG" sz="3200" b="1" dirty="0">
              <a:solidFill>
                <a:schemeClr val="accent6">
                  <a:lumMod val="50000"/>
                </a:schemeClr>
              </a:solidFill>
            </a:endParaRPr>
          </a:p>
        </p:txBody>
      </p:sp>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الأول</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8" name="Picture 7" descr="ani_thinkingcap.gif"/>
          <p:cNvPicPr>
            <a:picLocks noChangeAspect="1"/>
          </p:cNvPicPr>
          <p:nvPr/>
        </p:nvPicPr>
        <p:blipFill>
          <a:blip r:embed="rId2"/>
          <a:stretch>
            <a:fillRect/>
          </a:stretch>
        </p:blipFill>
        <p:spPr>
          <a:xfrm>
            <a:off x="1428727" y="1196752"/>
            <a:ext cx="2075091" cy="266429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285728"/>
            <a:ext cx="8229600" cy="1285884"/>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EG" sz="48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ar-EG" sz="48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ar-EG" sz="48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قبل ما </a:t>
            </a:r>
            <a:r>
              <a:rPr lang="ar-EG" sz="48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نبدا</a:t>
            </a:r>
            <a:r>
              <a:rPr lang="ar-EG" sz="48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في التصميم لازم نعرف حاجتين</a:t>
            </a:r>
            <a:endParaRPr lang="ar-EG" sz="4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3143240" y="2357430"/>
            <a:ext cx="5757874" cy="2857520"/>
          </a:xfrm>
        </p:spPr>
        <p:txBody>
          <a:bodyPr>
            <a:noAutofit/>
          </a:bodyPr>
          <a:lstStyle/>
          <a:p>
            <a:pPr algn="ctr"/>
            <a:r>
              <a:rPr lang="ar-EG" sz="2800" b="1" dirty="0" smtClean="0">
                <a:solidFill>
                  <a:schemeClr val="accent3">
                    <a:lumMod val="50000"/>
                  </a:schemeClr>
                </a:solidFill>
                <a:effectLst>
                  <a:outerShdw blurRad="38100" dist="38100" dir="2700000" algn="tl">
                    <a:srgbClr val="000000">
                      <a:alpha val="43137"/>
                    </a:srgbClr>
                  </a:outerShdw>
                </a:effectLst>
              </a:rPr>
              <a:t>اولا قانون المباني  واشتراطاته</a:t>
            </a:r>
          </a:p>
          <a:p>
            <a:pPr algn="ctr"/>
            <a:r>
              <a:rPr lang="ar-EG" sz="2800" b="1" dirty="0" smtClean="0">
                <a:solidFill>
                  <a:schemeClr val="accent3">
                    <a:lumMod val="50000"/>
                  </a:schemeClr>
                </a:solidFill>
                <a:effectLst>
                  <a:outerShdw blurRad="38100" dist="38100" dir="2700000" algn="tl">
                    <a:srgbClr val="000000">
                      <a:alpha val="43137"/>
                    </a:srgbClr>
                  </a:outerShdw>
                </a:effectLst>
              </a:rPr>
              <a:t>ثانيا الاسس التصميمية للفراغات .</a:t>
            </a:r>
          </a:p>
          <a:p>
            <a:pPr algn="ctr"/>
            <a:endParaRPr lang="ar-EG" sz="2800" b="1" dirty="0">
              <a:solidFill>
                <a:schemeClr val="accent3">
                  <a:lumMod val="50000"/>
                </a:schemeClr>
              </a:solidFill>
              <a:effectLst>
                <a:outerShdw blurRad="38100" dist="38100" dir="2700000" algn="tl">
                  <a:srgbClr val="000000">
                    <a:alpha val="43137"/>
                  </a:srgbClr>
                </a:outerShdw>
              </a:effectLst>
            </a:endParaRPr>
          </a:p>
        </p:txBody>
      </p:sp>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الأول</a:t>
            </a:r>
            <a:endParaRPr lang="en-US" sz="2800" b="1" cap="all" dirty="0" smtClean="0">
              <a:ln w="0"/>
              <a:solidFill>
                <a:schemeClr val="accent1">
                  <a:lumMod val="50000"/>
                </a:schemeClr>
              </a:solidFill>
              <a:effectLst>
                <a:reflection blurRad="12700" stA="50000" endPos="50000" dist="5000" dir="5400000" sy="-100000" rotWithShape="0"/>
              </a:effectLst>
            </a:endParaRPr>
          </a:p>
        </p:txBody>
      </p:sp>
      <p:pic>
        <p:nvPicPr>
          <p:cNvPr id="9" name="Picture 8" descr="images.jpeg"/>
          <p:cNvPicPr>
            <a:picLocks noChangeAspect="1"/>
          </p:cNvPicPr>
          <p:nvPr/>
        </p:nvPicPr>
        <p:blipFill>
          <a:blip r:embed="rId2"/>
          <a:stretch>
            <a:fillRect/>
          </a:stretch>
        </p:blipFill>
        <p:spPr>
          <a:xfrm>
            <a:off x="1500166" y="2143116"/>
            <a:ext cx="1457325" cy="31337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92" y="285728"/>
            <a:ext cx="8229600" cy="714380"/>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EG"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1_الإشتراطات البنائية العامة </a:t>
            </a:r>
            <a:endParaRPr lang="ar-EG"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421806525"/>
              </p:ext>
            </p:extLst>
          </p:nvPr>
        </p:nvGraphicFramePr>
        <p:xfrm>
          <a:off x="1464430" y="2132856"/>
          <a:ext cx="7143801" cy="3875880"/>
        </p:xfrm>
        <a:graphic>
          <a:graphicData uri="http://schemas.openxmlformats.org/drawingml/2006/table">
            <a:tbl>
              <a:tblPr firstRow="1" bandRow="1">
                <a:tableStyleId>{284E427A-3D55-4303-BF80-6455036E1DE7}</a:tableStyleId>
              </a:tblPr>
              <a:tblGrid>
                <a:gridCol w="2688950"/>
                <a:gridCol w="2847124"/>
                <a:gridCol w="1607727"/>
              </a:tblGrid>
              <a:tr h="634968">
                <a:tc>
                  <a:txBody>
                    <a:bodyPr/>
                    <a:lstStyle/>
                    <a:p>
                      <a:pPr algn="r"/>
                      <a:r>
                        <a:rPr lang="ar-EG" sz="2000" b="1" dirty="0" smtClean="0">
                          <a:solidFill>
                            <a:schemeClr val="accent4">
                              <a:lumMod val="50000"/>
                            </a:schemeClr>
                          </a:solidFill>
                        </a:rPr>
                        <a:t>الحد الأدنى للبعد (بالمتر)</a:t>
                      </a:r>
                      <a:endParaRPr lang="en-US" sz="2000" b="1" dirty="0">
                        <a:solidFill>
                          <a:schemeClr val="accent4">
                            <a:lumMod val="50000"/>
                          </a:schemeClr>
                        </a:solidFill>
                      </a:endParaRPr>
                    </a:p>
                  </a:txBody>
                  <a:tcPr/>
                </a:tc>
                <a:tc>
                  <a:txBody>
                    <a:bodyPr/>
                    <a:lstStyle/>
                    <a:p>
                      <a:pPr algn="r"/>
                      <a:r>
                        <a:rPr lang="ar-EG" sz="2000" b="1" dirty="0" smtClean="0">
                          <a:solidFill>
                            <a:schemeClr val="accent4">
                              <a:lumMod val="50000"/>
                            </a:schemeClr>
                          </a:solidFill>
                        </a:rPr>
                        <a:t>الحد الأدنى</a:t>
                      </a:r>
                      <a:r>
                        <a:rPr lang="ar-EG" sz="2000" b="1" baseline="0" dirty="0" smtClean="0">
                          <a:solidFill>
                            <a:schemeClr val="accent4">
                              <a:lumMod val="50000"/>
                            </a:schemeClr>
                          </a:solidFill>
                        </a:rPr>
                        <a:t> للمسطح الداخلي </a:t>
                      </a:r>
                    </a:p>
                    <a:p>
                      <a:pPr algn="r"/>
                      <a:r>
                        <a:rPr lang="ar-EG" sz="2000" b="1" baseline="0" dirty="0" smtClean="0">
                          <a:solidFill>
                            <a:schemeClr val="accent4">
                              <a:lumMod val="50000"/>
                            </a:schemeClr>
                          </a:solidFill>
                        </a:rPr>
                        <a:t>(بالمتر المربع )</a:t>
                      </a:r>
                    </a:p>
                  </a:txBody>
                  <a:tcPr/>
                </a:tc>
                <a:tc>
                  <a:txBody>
                    <a:bodyPr/>
                    <a:lstStyle/>
                    <a:p>
                      <a:pPr algn="r"/>
                      <a:r>
                        <a:rPr lang="ar-EG" sz="2000" b="1" dirty="0" smtClean="0">
                          <a:solidFill>
                            <a:schemeClr val="accent4">
                              <a:lumMod val="50000"/>
                            </a:schemeClr>
                          </a:solidFill>
                        </a:rPr>
                        <a:t>الاستخدام</a:t>
                      </a:r>
                      <a:endParaRPr lang="en-US" sz="2000" b="1" dirty="0">
                        <a:solidFill>
                          <a:schemeClr val="accent4">
                            <a:lumMod val="50000"/>
                          </a:schemeClr>
                        </a:solidFill>
                      </a:endParaRPr>
                    </a:p>
                  </a:txBody>
                  <a:tcPr/>
                </a:tc>
              </a:tr>
              <a:tr h="634968">
                <a:tc>
                  <a:txBody>
                    <a:bodyPr/>
                    <a:lstStyle/>
                    <a:p>
                      <a:pPr algn="r"/>
                      <a:r>
                        <a:rPr lang="ar-EG" sz="2000" b="1" dirty="0" smtClean="0">
                          <a:solidFill>
                            <a:schemeClr val="accent4">
                              <a:lumMod val="50000"/>
                            </a:schemeClr>
                          </a:solidFill>
                        </a:rPr>
                        <a:t>2.50</a:t>
                      </a:r>
                      <a:endParaRPr lang="en-US" sz="2000" b="1" dirty="0">
                        <a:solidFill>
                          <a:schemeClr val="accent4">
                            <a:lumMod val="50000"/>
                          </a:schemeClr>
                        </a:solidFill>
                      </a:endParaRPr>
                    </a:p>
                  </a:txBody>
                  <a:tcPr/>
                </a:tc>
                <a:tc>
                  <a:txBody>
                    <a:bodyPr/>
                    <a:lstStyle/>
                    <a:p>
                      <a:pPr algn="r"/>
                      <a:r>
                        <a:rPr lang="ar-EG" sz="2000" b="1" dirty="0" smtClean="0">
                          <a:solidFill>
                            <a:schemeClr val="accent4">
                              <a:lumMod val="50000"/>
                            </a:schemeClr>
                          </a:solidFill>
                        </a:rPr>
                        <a:t>7.50</a:t>
                      </a:r>
                      <a:endParaRPr lang="en-US" sz="2000" b="1" dirty="0">
                        <a:solidFill>
                          <a:schemeClr val="accent4">
                            <a:lumMod val="50000"/>
                          </a:schemeClr>
                        </a:solidFill>
                      </a:endParaRPr>
                    </a:p>
                  </a:txBody>
                  <a:tcPr/>
                </a:tc>
                <a:tc>
                  <a:txBody>
                    <a:bodyPr/>
                    <a:lstStyle/>
                    <a:p>
                      <a:pPr algn="r"/>
                      <a:r>
                        <a:rPr lang="ar-EG" sz="2000" b="1" dirty="0" smtClean="0">
                          <a:solidFill>
                            <a:schemeClr val="accent4">
                              <a:lumMod val="50000"/>
                            </a:schemeClr>
                          </a:solidFill>
                        </a:rPr>
                        <a:t>غرفة</a:t>
                      </a:r>
                      <a:r>
                        <a:rPr lang="ar-EG" sz="2000" b="1" baseline="0" dirty="0" smtClean="0">
                          <a:solidFill>
                            <a:schemeClr val="accent4">
                              <a:lumMod val="50000"/>
                            </a:schemeClr>
                          </a:solidFill>
                        </a:rPr>
                        <a:t> سكنية</a:t>
                      </a:r>
                      <a:endParaRPr lang="en-US" sz="2000" b="1" dirty="0">
                        <a:solidFill>
                          <a:schemeClr val="accent4">
                            <a:lumMod val="50000"/>
                          </a:schemeClr>
                        </a:solidFill>
                      </a:endParaRPr>
                    </a:p>
                  </a:txBody>
                  <a:tcPr/>
                </a:tc>
              </a:tr>
              <a:tr h="634968">
                <a:tc>
                  <a:txBody>
                    <a:bodyPr/>
                    <a:lstStyle/>
                    <a:p>
                      <a:pPr algn="r"/>
                      <a:r>
                        <a:rPr lang="ar-EG" sz="2000" b="1" dirty="0" smtClean="0">
                          <a:solidFill>
                            <a:schemeClr val="accent4">
                              <a:lumMod val="50000"/>
                            </a:schemeClr>
                          </a:solidFill>
                        </a:rPr>
                        <a:t>0.80</a:t>
                      </a:r>
                      <a:endParaRPr lang="en-US" sz="2000" b="1" dirty="0">
                        <a:solidFill>
                          <a:schemeClr val="accent4">
                            <a:lumMod val="50000"/>
                          </a:schemeClr>
                        </a:solidFill>
                      </a:endParaRPr>
                    </a:p>
                  </a:txBody>
                  <a:tcPr/>
                </a:tc>
                <a:tc>
                  <a:txBody>
                    <a:bodyPr/>
                    <a:lstStyle/>
                    <a:p>
                      <a:pPr algn="r"/>
                      <a:r>
                        <a:rPr lang="ar-EG" sz="2000" b="1" dirty="0" smtClean="0">
                          <a:solidFill>
                            <a:schemeClr val="accent4">
                              <a:lumMod val="50000"/>
                            </a:schemeClr>
                          </a:solidFill>
                        </a:rPr>
                        <a:t>0.80</a:t>
                      </a:r>
                      <a:endParaRPr lang="en-US" sz="2000" b="1" dirty="0">
                        <a:solidFill>
                          <a:schemeClr val="accent4">
                            <a:lumMod val="50000"/>
                          </a:schemeClr>
                        </a:solidFill>
                      </a:endParaRPr>
                    </a:p>
                  </a:txBody>
                  <a:tcPr/>
                </a:tc>
                <a:tc>
                  <a:txBody>
                    <a:bodyPr/>
                    <a:lstStyle/>
                    <a:p>
                      <a:pPr algn="r"/>
                      <a:r>
                        <a:rPr lang="ar-EG" sz="2000" b="1" dirty="0" smtClean="0">
                          <a:solidFill>
                            <a:schemeClr val="accent4">
                              <a:lumMod val="50000"/>
                            </a:schemeClr>
                          </a:solidFill>
                        </a:rPr>
                        <a:t>دورة مياه</a:t>
                      </a:r>
                      <a:endParaRPr lang="en-US" sz="2000" b="1" dirty="0">
                        <a:solidFill>
                          <a:schemeClr val="accent4">
                            <a:lumMod val="50000"/>
                          </a:schemeClr>
                        </a:solidFill>
                      </a:endParaRPr>
                    </a:p>
                  </a:txBody>
                  <a:tcPr/>
                </a:tc>
              </a:tr>
              <a:tr h="634968">
                <a:tc>
                  <a:txBody>
                    <a:bodyPr/>
                    <a:lstStyle/>
                    <a:p>
                      <a:pPr algn="r"/>
                      <a:r>
                        <a:rPr lang="ar-EG" sz="2000" b="1" dirty="0" smtClean="0">
                          <a:solidFill>
                            <a:schemeClr val="accent4">
                              <a:lumMod val="50000"/>
                            </a:schemeClr>
                          </a:solidFill>
                        </a:rPr>
                        <a:t>1.50</a:t>
                      </a:r>
                      <a:endParaRPr lang="en-US" sz="2000" b="1" dirty="0">
                        <a:solidFill>
                          <a:schemeClr val="accent4">
                            <a:lumMod val="50000"/>
                          </a:schemeClr>
                        </a:solidFill>
                      </a:endParaRPr>
                    </a:p>
                  </a:txBody>
                  <a:tcPr/>
                </a:tc>
                <a:tc>
                  <a:txBody>
                    <a:bodyPr/>
                    <a:lstStyle/>
                    <a:p>
                      <a:pPr algn="r"/>
                      <a:r>
                        <a:rPr lang="ar-EG" sz="2000" b="1" dirty="0" smtClean="0">
                          <a:solidFill>
                            <a:schemeClr val="accent4">
                              <a:lumMod val="50000"/>
                            </a:schemeClr>
                          </a:solidFill>
                        </a:rPr>
                        <a:t>3.00</a:t>
                      </a:r>
                      <a:endParaRPr lang="en-US" sz="2000" b="1" dirty="0">
                        <a:solidFill>
                          <a:schemeClr val="accent4">
                            <a:lumMod val="50000"/>
                          </a:schemeClr>
                        </a:solidFill>
                      </a:endParaRPr>
                    </a:p>
                  </a:txBody>
                  <a:tcPr/>
                </a:tc>
                <a:tc>
                  <a:txBody>
                    <a:bodyPr/>
                    <a:lstStyle/>
                    <a:p>
                      <a:pPr algn="r"/>
                      <a:r>
                        <a:rPr lang="ar-EG" sz="2000" b="1" dirty="0" smtClean="0">
                          <a:solidFill>
                            <a:schemeClr val="accent4">
                              <a:lumMod val="50000"/>
                            </a:schemeClr>
                          </a:solidFill>
                        </a:rPr>
                        <a:t>مطابخ</a:t>
                      </a:r>
                      <a:endParaRPr lang="en-US" sz="2000" b="1" dirty="0">
                        <a:solidFill>
                          <a:schemeClr val="accent4">
                            <a:lumMod val="50000"/>
                          </a:schemeClr>
                        </a:solidFill>
                      </a:endParaRPr>
                    </a:p>
                  </a:txBody>
                  <a:tcPr/>
                </a:tc>
              </a:tr>
              <a:tr h="634968">
                <a:tc>
                  <a:txBody>
                    <a:bodyPr/>
                    <a:lstStyle/>
                    <a:p>
                      <a:pPr algn="r"/>
                      <a:r>
                        <a:rPr lang="ar-EG" sz="2000" b="1" dirty="0" smtClean="0">
                          <a:solidFill>
                            <a:schemeClr val="accent4">
                              <a:lumMod val="50000"/>
                            </a:schemeClr>
                          </a:solidFill>
                        </a:rPr>
                        <a:t>1.20</a:t>
                      </a:r>
                      <a:endParaRPr lang="en-US" sz="2000" b="1" dirty="0">
                        <a:solidFill>
                          <a:schemeClr val="accent4">
                            <a:lumMod val="50000"/>
                          </a:schemeClr>
                        </a:solidFill>
                      </a:endParaRPr>
                    </a:p>
                  </a:txBody>
                  <a:tcPr/>
                </a:tc>
                <a:tc>
                  <a:txBody>
                    <a:bodyPr/>
                    <a:lstStyle/>
                    <a:p>
                      <a:pPr algn="r"/>
                      <a:r>
                        <a:rPr lang="ar-EG" sz="2000" b="1" dirty="0" smtClean="0">
                          <a:solidFill>
                            <a:schemeClr val="accent4">
                              <a:lumMod val="50000"/>
                            </a:schemeClr>
                          </a:solidFill>
                        </a:rPr>
                        <a:t>1.50</a:t>
                      </a:r>
                      <a:endParaRPr lang="en-US" sz="2000" b="1" dirty="0">
                        <a:solidFill>
                          <a:schemeClr val="accent4">
                            <a:lumMod val="50000"/>
                          </a:schemeClr>
                        </a:solidFill>
                      </a:endParaRPr>
                    </a:p>
                  </a:txBody>
                  <a:tcPr/>
                </a:tc>
                <a:tc>
                  <a:txBody>
                    <a:bodyPr/>
                    <a:lstStyle/>
                    <a:p>
                      <a:pPr algn="r"/>
                      <a:r>
                        <a:rPr lang="ar-EG" sz="2000" b="1" dirty="0" smtClean="0">
                          <a:solidFill>
                            <a:schemeClr val="accent4">
                              <a:lumMod val="50000"/>
                            </a:schemeClr>
                          </a:solidFill>
                        </a:rPr>
                        <a:t>حمامات</a:t>
                      </a:r>
                      <a:endParaRPr lang="en-US" sz="2000" b="1" dirty="0">
                        <a:solidFill>
                          <a:schemeClr val="accent4">
                            <a:lumMod val="50000"/>
                          </a:schemeClr>
                        </a:solidFill>
                      </a:endParaRPr>
                    </a:p>
                  </a:txBody>
                  <a:tcPr/>
                </a:tc>
              </a:tr>
              <a:tr h="634968">
                <a:tc>
                  <a:txBody>
                    <a:bodyPr/>
                    <a:lstStyle/>
                    <a:p>
                      <a:pPr algn="r"/>
                      <a:r>
                        <a:rPr lang="ar-EG" sz="2000" b="1" dirty="0" smtClean="0">
                          <a:solidFill>
                            <a:schemeClr val="accent4">
                              <a:lumMod val="50000"/>
                            </a:schemeClr>
                          </a:solidFill>
                        </a:rPr>
                        <a:t>2.00</a:t>
                      </a:r>
                      <a:endParaRPr lang="en-US" sz="2000" b="1" dirty="0">
                        <a:solidFill>
                          <a:schemeClr val="accent4">
                            <a:lumMod val="50000"/>
                          </a:schemeClr>
                        </a:solidFill>
                      </a:endParaRPr>
                    </a:p>
                  </a:txBody>
                  <a:tcPr/>
                </a:tc>
                <a:tc>
                  <a:txBody>
                    <a:bodyPr/>
                    <a:lstStyle/>
                    <a:p>
                      <a:pPr algn="r"/>
                      <a:r>
                        <a:rPr lang="ar-EG" sz="2000" b="1" dirty="0" smtClean="0">
                          <a:solidFill>
                            <a:schemeClr val="accent4">
                              <a:lumMod val="50000"/>
                            </a:schemeClr>
                          </a:solidFill>
                        </a:rPr>
                        <a:t>5.00</a:t>
                      </a:r>
                      <a:endParaRPr lang="en-US" sz="2000" b="1" dirty="0">
                        <a:solidFill>
                          <a:schemeClr val="accent4">
                            <a:lumMod val="50000"/>
                          </a:schemeClr>
                        </a:solidFill>
                      </a:endParaRPr>
                    </a:p>
                  </a:txBody>
                  <a:tcPr/>
                </a:tc>
                <a:tc>
                  <a:txBody>
                    <a:bodyPr/>
                    <a:lstStyle/>
                    <a:p>
                      <a:pPr algn="r"/>
                      <a:r>
                        <a:rPr lang="ar-EG" sz="2000" b="1" dirty="0" smtClean="0">
                          <a:solidFill>
                            <a:schemeClr val="accent4">
                              <a:lumMod val="50000"/>
                            </a:schemeClr>
                          </a:solidFill>
                        </a:rPr>
                        <a:t>غرفة الحارس</a:t>
                      </a:r>
                      <a:endParaRPr lang="en-US" sz="2000" b="1" dirty="0">
                        <a:solidFill>
                          <a:schemeClr val="accent4">
                            <a:lumMod val="50000"/>
                          </a:schemeClr>
                        </a:solidFill>
                      </a:endParaRPr>
                    </a:p>
                  </a:txBody>
                  <a:tcPr/>
                </a:tc>
              </a:tr>
            </a:tbl>
          </a:graphicData>
        </a:graphic>
      </p:graphicFrame>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الأول</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
        <p:nvSpPr>
          <p:cNvPr id="7" name="TextBox 6"/>
          <p:cNvSpPr txBox="1"/>
          <p:nvPr/>
        </p:nvSpPr>
        <p:spPr>
          <a:xfrm>
            <a:off x="723361" y="1268760"/>
            <a:ext cx="8215338" cy="707886"/>
          </a:xfrm>
          <a:prstGeom prst="rect">
            <a:avLst/>
          </a:prstGeom>
          <a:noFill/>
        </p:spPr>
        <p:txBody>
          <a:bodyPr wrap="square" rtlCol="1">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ar-EG" sz="2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يجب أن لا يقل المسطح الداخلي لأى غرفة من غرف المبنى أو مرافقه أو أي بعد فيها عما يلى :</a:t>
            </a:r>
          </a:p>
          <a:p>
            <a:endParaRPr lang="ar-EG" sz="2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7950" y="142852"/>
            <a:ext cx="2543196" cy="500066"/>
          </a:xfrm>
          <a:ln>
            <a:noFill/>
          </a:ln>
          <a:effectLst>
            <a:glow rad="101600">
              <a:schemeClr val="accent2">
                <a:satMod val="175000"/>
                <a:alpha val="40000"/>
              </a:schemeClr>
            </a:glow>
          </a:effectLst>
        </p:spPr>
        <p:style>
          <a:lnRef idx="2">
            <a:schemeClr val="accent2">
              <a:shade val="50000"/>
            </a:schemeClr>
          </a:lnRef>
          <a:fillRef idx="1">
            <a:schemeClr val="accent2"/>
          </a:fillRef>
          <a:effectRef idx="0">
            <a:schemeClr val="accent2"/>
          </a:effectRef>
          <a:fontRef idx="minor">
            <a:schemeClr val="lt1"/>
          </a:fontRef>
        </p:style>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EG"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Arial" pitchFamily="34" charset="0"/>
              </a:rPr>
              <a:t>الارتفاع</a:t>
            </a:r>
            <a:endParaRPr lang="ar-EG" sz="4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Arial" pitchFamily="34" charset="0"/>
            </a:endParaRPr>
          </a:p>
        </p:txBody>
      </p:sp>
      <p:sp>
        <p:nvSpPr>
          <p:cNvPr id="3" name="Content Placeholder 2"/>
          <p:cNvSpPr>
            <a:spLocks noGrp="1"/>
          </p:cNvSpPr>
          <p:nvPr>
            <p:ph idx="1"/>
          </p:nvPr>
        </p:nvSpPr>
        <p:spPr>
          <a:xfrm>
            <a:off x="928662" y="2780928"/>
            <a:ext cx="8229600" cy="2357454"/>
          </a:xfrm>
        </p:spPr>
        <p:txBody>
          <a:bodyPr>
            <a:noAutofit/>
          </a:bodyPr>
          <a:lstStyle/>
          <a:p>
            <a:r>
              <a:rPr lang="ar-EG" sz="2000" b="1" dirty="0" smtClean="0">
                <a:solidFill>
                  <a:srgbClr val="002060"/>
                </a:solidFill>
                <a:latin typeface="Arial" pitchFamily="34" charset="0"/>
                <a:cs typeface="Arial" pitchFamily="34" charset="0"/>
              </a:rPr>
              <a:t>_ يجب أن يكون لكل غرفة أو مرفق من مرافق البناء للوحدات السكنية  فتحة أو عدة فتحات للتهوية  والإضاءة  الطبيعية تطل على طريق او فناء مستوف  للإشتراطات البنائية ويجب أن لا يقل مسطح الفاتحة عن  مايلى  :</a:t>
            </a:r>
          </a:p>
          <a:p>
            <a:r>
              <a:rPr lang="ar-EG" sz="2000" b="1" dirty="0" smtClean="0">
                <a:solidFill>
                  <a:srgbClr val="002060"/>
                </a:solidFill>
                <a:latin typeface="Arial" pitchFamily="34" charset="0"/>
                <a:cs typeface="Arial" pitchFamily="34" charset="0"/>
              </a:rPr>
              <a:t>1 _  (8%)  من مسطح أرضية الغرف السكنية وكذلك (صالون _أستقبال _ طعام ) .</a:t>
            </a:r>
          </a:p>
          <a:p>
            <a:r>
              <a:rPr lang="ar-EG" sz="2000" b="1" dirty="0" smtClean="0">
                <a:solidFill>
                  <a:srgbClr val="002060"/>
                </a:solidFill>
                <a:latin typeface="Arial" pitchFamily="34" charset="0"/>
                <a:cs typeface="Arial" pitchFamily="34" charset="0"/>
              </a:rPr>
              <a:t>2_  (10%) من  مسطح أى مرفق من مرافق البناء ( حمام _ مطبخ _ دورة مياه _ بئر السلم للدور  ) </a:t>
            </a:r>
          </a:p>
          <a:p>
            <a:endParaRPr lang="ar-EG" sz="2000" b="1" dirty="0">
              <a:solidFill>
                <a:srgbClr val="002060"/>
              </a:solidFill>
              <a:latin typeface="Arial" pitchFamily="34" charset="0"/>
              <a:cs typeface="Arial" pitchFamily="34" charset="0"/>
            </a:endParaRPr>
          </a:p>
        </p:txBody>
      </p:sp>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الأول</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
        <p:nvSpPr>
          <p:cNvPr id="6" name="TextBox 5"/>
          <p:cNvSpPr txBox="1"/>
          <p:nvPr/>
        </p:nvSpPr>
        <p:spPr>
          <a:xfrm>
            <a:off x="1357258" y="764704"/>
            <a:ext cx="7786742" cy="1692771"/>
          </a:xfrm>
          <a:prstGeom prst="rect">
            <a:avLst/>
          </a:prstGeom>
          <a:noFill/>
        </p:spPr>
        <p:txBody>
          <a:bodyPr wrap="square" rtlCol="1">
            <a:spAutoFit/>
          </a:bodyPr>
          <a:lstStyle/>
          <a:p>
            <a:r>
              <a:rPr lang="ar-EG" sz="2200" b="1" dirty="0" smtClean="0">
                <a:solidFill>
                  <a:srgbClr val="0070C0"/>
                </a:solidFill>
                <a:latin typeface="Arial" pitchFamily="34" charset="0"/>
                <a:cs typeface="Arial" pitchFamily="34" charset="0"/>
              </a:rPr>
              <a:t>_  </a:t>
            </a:r>
            <a:r>
              <a:rPr lang="ar-EG" sz="2000" b="1" dirty="0" smtClean="0">
                <a:solidFill>
                  <a:srgbClr val="002060"/>
                </a:solidFill>
                <a:latin typeface="Arial" pitchFamily="34" charset="0"/>
                <a:cs typeface="Arial" pitchFamily="34" charset="0"/>
              </a:rPr>
              <a:t>يكون الحد  الأدنى  لصافى الإرتفاع  الداخلي للطابق الواحد مقاسا من مستوى السطح النهائى للأرضية حتى بطنية سقفه الظاهر فى جميع الأدوار 2.7متر .</a:t>
            </a:r>
          </a:p>
          <a:p>
            <a:r>
              <a:rPr lang="ar-EG" sz="2000" b="1" dirty="0" smtClean="0">
                <a:solidFill>
                  <a:srgbClr val="002060"/>
                </a:solidFill>
                <a:latin typeface="Arial" pitchFamily="34" charset="0"/>
                <a:cs typeface="Arial" pitchFamily="34" charset="0"/>
              </a:rPr>
              <a:t>_  ويجوز  أن يقل الإرتفاع المذكور  غلى 2.30 متر بالنسبة للمداخل والطرقات الداخلية والحمامات وغرف الغسيل وغرف حراس البناء </a:t>
            </a:r>
          </a:p>
          <a:p>
            <a:endParaRPr lang="ar-EG" sz="2200" b="1" dirty="0">
              <a:solidFill>
                <a:schemeClr val="accent3">
                  <a:lumMod val="50000"/>
                </a:schemeClr>
              </a:solidFill>
              <a:latin typeface="Arial" pitchFamily="34" charset="0"/>
              <a:cs typeface="Arial" pitchFamily="34" charset="0"/>
            </a:endParaRPr>
          </a:p>
        </p:txBody>
      </p:sp>
      <p:sp>
        <p:nvSpPr>
          <p:cNvPr id="7" name="Title 1"/>
          <p:cNvSpPr txBox="1">
            <a:spLocks/>
          </p:cNvSpPr>
          <p:nvPr/>
        </p:nvSpPr>
        <p:spPr>
          <a:xfrm>
            <a:off x="6357950" y="2207442"/>
            <a:ext cx="2543196" cy="500066"/>
          </a:xfrm>
          <a:prstGeom prst="rect">
            <a:avLst/>
          </a:prstGeom>
          <a:ln>
            <a:noFill/>
          </a:ln>
          <a:effectLst>
            <a:glow rad="101600">
              <a:schemeClr val="accent2">
                <a:satMod val="175000"/>
                <a:alpha val="40000"/>
              </a:schemeClr>
            </a:glow>
          </a:effectLst>
        </p:spPr>
        <p:style>
          <a:lnRef idx="2">
            <a:schemeClr val="accent2">
              <a:shade val="50000"/>
            </a:schemeClr>
          </a:lnRef>
          <a:fillRef idx="1">
            <a:schemeClr val="accent2"/>
          </a:fillRef>
          <a:effectRef idx="0">
            <a:schemeClr val="accent2"/>
          </a:effectRef>
          <a:fontRef idx="minor">
            <a:schemeClr val="lt1"/>
          </a:fontRef>
        </p:style>
        <p:txBody>
          <a:bodyPr vert="horz" lIns="0" rIns="0" bIns="0" anchor="b">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EG" sz="4000" b="1" i="0" u="none" strike="noStrike" kern="1200" cap="all" spc="0"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Arial" pitchFamily="34" charset="0"/>
                <a:ea typeface="+mj-ea"/>
                <a:cs typeface="Arial" pitchFamily="34" charset="0"/>
              </a:rPr>
              <a:t>الفتحات</a:t>
            </a:r>
            <a:endParaRPr kumimoji="0" lang="ar-EG" sz="4000" b="1" i="0" u="none" strike="noStrike" kern="1200" cap="all" spc="0" normalizeH="0" baseline="0" noProof="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Arial" pitchFamily="34" charset="0"/>
              <a:ea typeface="+mj-ea"/>
              <a:cs typeface="Arial" pitchFamily="34" charset="0"/>
            </a:endParaRPr>
          </a:p>
        </p:txBody>
      </p:sp>
      <p:sp>
        <p:nvSpPr>
          <p:cNvPr id="9" name="TextBox 8"/>
          <p:cNvSpPr txBox="1"/>
          <p:nvPr/>
        </p:nvSpPr>
        <p:spPr>
          <a:xfrm>
            <a:off x="928662" y="4929198"/>
            <a:ext cx="8001056"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ar-EG" sz="2000" b="1" dirty="0" smtClean="0">
                <a:solidFill>
                  <a:srgbClr val="0070C0"/>
                </a:solidFill>
                <a:latin typeface="Arial" pitchFamily="34" charset="0"/>
                <a:cs typeface="Arial" pitchFamily="34" charset="0"/>
              </a:rPr>
              <a:t>فى حالة تعدد الفتحات تحسب مساحة الفتحة اللازمة على أساس مجموع مساحات الفتحات وألا يقل مسطح الفتحة الواحدة عن نصف متر مربع ( غرف السكن وابار السلم والمكاتب ) </a:t>
            </a:r>
          </a:p>
          <a:p>
            <a:r>
              <a:rPr lang="ar-EG" sz="2000" b="1" dirty="0" smtClean="0">
                <a:solidFill>
                  <a:srgbClr val="0070C0"/>
                </a:solidFill>
                <a:latin typeface="Arial" pitchFamily="34" charset="0"/>
                <a:cs typeface="Arial" pitchFamily="34" charset="0"/>
              </a:rPr>
              <a:t>والا تقل عن ربع متر مربع  للمرافق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285728"/>
            <a:ext cx="8229600" cy="1285860"/>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r"/>
            <a:r>
              <a:rPr lang="ar-EG"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Arial" pitchFamily="34" charset="0"/>
              </a:rPr>
              <a:t>تابع الاشتراطات البنائية </a:t>
            </a:r>
            <a:br>
              <a:rPr lang="ar-EG"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Arial" pitchFamily="34" charset="0"/>
              </a:rPr>
            </a:br>
            <a:endParaRPr lang="ar-EG"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pitchFamily="34" charset="0"/>
              <a:cs typeface="Arial" pitchFamily="34" charset="0"/>
            </a:endParaRPr>
          </a:p>
        </p:txBody>
      </p:sp>
      <p:sp>
        <p:nvSpPr>
          <p:cNvPr id="3" name="Content Placeholder 2"/>
          <p:cNvSpPr>
            <a:spLocks noGrp="1"/>
          </p:cNvSpPr>
          <p:nvPr>
            <p:ph idx="1"/>
          </p:nvPr>
        </p:nvSpPr>
        <p:spPr>
          <a:xfrm>
            <a:off x="914400" y="1413035"/>
            <a:ext cx="8229600" cy="4389120"/>
          </a:xfrm>
        </p:spPr>
        <p:txBody>
          <a:bodyPr>
            <a:noAutofit/>
          </a:bodyPr>
          <a:lstStyle/>
          <a:p>
            <a:r>
              <a:rPr lang="ar-EG" sz="2400" b="1" dirty="0" smtClean="0">
                <a:solidFill>
                  <a:srgbClr val="002060"/>
                </a:solidFill>
                <a:latin typeface="Arial" pitchFamily="34" charset="0"/>
                <a:cs typeface="Arial" pitchFamily="34" charset="0"/>
              </a:rPr>
              <a:t>__لا يقل ارتفاع جلسات الشبابيك عن 0.90 من المتر إلا فى حالة وجود بلكونات أو شرفات أمام هذه الشبابيك من الخارج أو وجود مانعات السقوط  درابزين بارتفاع  لا يقل عن 0.90 من المتر .</a:t>
            </a:r>
          </a:p>
          <a:p>
            <a:endParaRPr lang="ar-EG" sz="2400" b="1" dirty="0" smtClean="0">
              <a:solidFill>
                <a:srgbClr val="002060"/>
              </a:solidFill>
              <a:latin typeface="Arial" pitchFamily="34" charset="0"/>
              <a:cs typeface="Arial" pitchFamily="34" charset="0"/>
            </a:endParaRPr>
          </a:p>
          <a:p>
            <a:r>
              <a:rPr lang="ar-EG" sz="2400" b="1" dirty="0" smtClean="0">
                <a:solidFill>
                  <a:srgbClr val="002060"/>
                </a:solidFill>
                <a:latin typeface="Arial" pitchFamily="34" charset="0"/>
                <a:cs typeface="Arial" pitchFamily="34" charset="0"/>
              </a:rPr>
              <a:t>_يكون الحد الأدنى لعروض الأبواب على النحو التالى :</a:t>
            </a:r>
          </a:p>
          <a:p>
            <a:r>
              <a:rPr lang="ar-EG" sz="2400" b="1" dirty="0" smtClean="0">
                <a:solidFill>
                  <a:srgbClr val="002060"/>
                </a:solidFill>
                <a:latin typeface="Arial" pitchFamily="34" charset="0"/>
                <a:cs typeface="Arial" pitchFamily="34" charset="0"/>
              </a:rPr>
              <a:t> الغرف السكنية والمكاتب 80 سم .</a:t>
            </a:r>
          </a:p>
          <a:p>
            <a:r>
              <a:rPr lang="ar-EG" sz="2400" b="1" dirty="0" smtClean="0">
                <a:solidFill>
                  <a:srgbClr val="002060"/>
                </a:solidFill>
                <a:latin typeface="Arial" pitchFamily="34" charset="0"/>
                <a:cs typeface="Arial" pitchFamily="34" charset="0"/>
              </a:rPr>
              <a:t>المطابخ والحمامات ودورات المياه 70 سم </a:t>
            </a:r>
          </a:p>
          <a:p>
            <a:r>
              <a:rPr lang="ar-EG" sz="2400" b="1" dirty="0" smtClean="0">
                <a:solidFill>
                  <a:srgbClr val="002060"/>
                </a:solidFill>
                <a:latin typeface="Arial" pitchFamily="34" charset="0"/>
                <a:cs typeface="Arial" pitchFamily="34" charset="0"/>
              </a:rPr>
              <a:t>المحلات التجارية 100 سم </a:t>
            </a:r>
          </a:p>
          <a:p>
            <a:r>
              <a:rPr lang="ar-EG" sz="2400" b="1" dirty="0" smtClean="0">
                <a:solidFill>
                  <a:srgbClr val="002060"/>
                </a:solidFill>
                <a:latin typeface="Arial" pitchFamily="34" charset="0"/>
                <a:cs typeface="Arial" pitchFamily="34" charset="0"/>
              </a:rPr>
              <a:t>الجراجات 280 سم </a:t>
            </a:r>
            <a:endParaRPr lang="ar-EG" sz="2400" b="1" dirty="0">
              <a:solidFill>
                <a:srgbClr val="002060"/>
              </a:solidFill>
              <a:latin typeface="Arial" pitchFamily="34" charset="0"/>
              <a:cs typeface="Arial" pitchFamily="34" charset="0"/>
            </a:endParaRPr>
          </a:p>
        </p:txBody>
      </p:sp>
      <p:sp>
        <p:nvSpPr>
          <p:cNvPr id="4" name="TextBox 3"/>
          <p:cNvSpPr txBox="1"/>
          <p:nvPr/>
        </p:nvSpPr>
        <p:spPr>
          <a:xfrm rot="5400000">
            <a:off x="-2427230" y="3284430"/>
            <a:ext cx="5929355"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الأول</a:t>
            </a:r>
            <a:endParaRPr lang="en-US" sz="2800" b="1" cap="all" dirty="0" smtClean="0">
              <a:ln w="0"/>
              <a:solidFill>
                <a:schemeClr val="accent1">
                  <a:lumMod val="50000"/>
                </a:schemeClr>
              </a:solidFill>
              <a:effectLst>
                <a:reflection blurRad="12700" stA="50000" endPos="50000" dist="5000" dir="5400000" sy="-100000" rotWithShape="0"/>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6314" y="0"/>
            <a:ext cx="4186238" cy="785794"/>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r"/>
            <a:r>
              <a:rPr lang="ar-EG"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المناور</a:t>
            </a:r>
            <a:r>
              <a:rPr lang="ar-EG"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endParaRPr lang="ar-EG"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2428860" y="1285860"/>
            <a:ext cx="6186502" cy="4389120"/>
          </a:xfrm>
        </p:spPr>
        <p:txBody>
          <a:bodyPr/>
          <a:lstStyle/>
          <a:p>
            <a:endParaRPr lang="ar-EG" dirty="0"/>
          </a:p>
        </p:txBody>
      </p:sp>
      <p:sp>
        <p:nvSpPr>
          <p:cNvPr id="4" name="TextBox 3"/>
          <p:cNvSpPr txBox="1"/>
          <p:nvPr/>
        </p:nvSpPr>
        <p:spPr>
          <a:xfrm rot="5400000">
            <a:off x="-2427230" y="3284430"/>
            <a:ext cx="5929355"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smtClean="0">
                <a:ln w="0"/>
                <a:solidFill>
                  <a:schemeClr val="accent1">
                    <a:lumMod val="50000"/>
                  </a:schemeClr>
                </a:solidFill>
                <a:effectLst>
                  <a:reflection blurRad="12700" stA="50000" endPos="50000" dist="5000" dir="5400000" sy="-100000" rotWithShape="0"/>
                </a:effectLst>
              </a:rPr>
              <a:t>Architectural </a:t>
            </a:r>
            <a:r>
              <a:rPr lang="en-US" sz="3600" b="1" cap="all" dirty="0" err="1" smtClean="0">
                <a:ln w="0"/>
                <a:solidFill>
                  <a:schemeClr val="accent1">
                    <a:lumMod val="50000"/>
                  </a:schemeClr>
                </a:solidFill>
                <a:effectLst>
                  <a:reflection blurRad="12700" stA="50000" endPos="50000" dist="5000" dir="5400000" sy="-100000" rotWithShape="0"/>
                </a:effectLst>
              </a:rPr>
              <a:t>Disign</a:t>
            </a:r>
            <a:endParaRPr lang="en-US" sz="3600" b="1" cap="all" dirty="0">
              <a:ln w="0"/>
              <a:solidFill>
                <a:schemeClr val="accent1">
                  <a:lumMod val="50000"/>
                </a:schemeClr>
              </a:solidFill>
              <a:effectLst>
                <a:reflection blurRad="12700" stA="50000" endPos="50000" dist="5000" dir="5400000" sy="-100000" rotWithShape="0"/>
              </a:effectLst>
            </a:endParaRPr>
          </a:p>
        </p:txBody>
      </p:sp>
      <p:sp>
        <p:nvSpPr>
          <p:cNvPr id="5" name="TextBox 4"/>
          <p:cNvSpPr txBox="1"/>
          <p:nvPr/>
        </p:nvSpPr>
        <p:spPr>
          <a:xfrm>
            <a:off x="4572000" y="6143644"/>
            <a:ext cx="435771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EG" sz="2800" b="1" cap="all" dirty="0" smtClean="0">
                <a:ln w="0"/>
                <a:solidFill>
                  <a:schemeClr val="accent1">
                    <a:lumMod val="50000"/>
                  </a:schemeClr>
                </a:solidFill>
                <a:effectLst>
                  <a:reflection blurRad="12700" stA="50000" endPos="50000" dist="5000" dir="5400000" sy="-100000" rotWithShape="0"/>
                </a:effectLst>
              </a:rPr>
              <a:t>المحاضرة الأولى الجزء الأول</a:t>
            </a:r>
            <a:endParaRPr lang="en-US" sz="2800" b="1" cap="all" dirty="0" smtClean="0">
              <a:ln w="0"/>
              <a:solidFill>
                <a:schemeClr val="accent1">
                  <a:lumMod val="50000"/>
                </a:schemeClr>
              </a:solidFill>
              <a:effectLst>
                <a:reflection blurRad="12700" stA="50000" endPos="50000" dist="5000" dir="5400000" sy="-100000" rotWithShape="0"/>
              </a:effectLst>
            </a:endParaRPr>
          </a:p>
        </p:txBody>
      </p:sp>
      <p:graphicFrame>
        <p:nvGraphicFramePr>
          <p:cNvPr id="6" name="جدول 2"/>
          <p:cNvGraphicFramePr>
            <a:graphicFrameLocks noGrp="1"/>
          </p:cNvGraphicFramePr>
          <p:nvPr>
            <p:extLst>
              <p:ext uri="{D42A27DB-BD31-4B8C-83A1-F6EECF244321}">
                <p14:modId xmlns:p14="http://schemas.microsoft.com/office/powerpoint/2010/main" val="2063018218"/>
              </p:ext>
            </p:extLst>
          </p:nvPr>
        </p:nvGraphicFramePr>
        <p:xfrm>
          <a:off x="1357290" y="714356"/>
          <a:ext cx="7247158" cy="4846320"/>
        </p:xfrm>
        <a:graphic>
          <a:graphicData uri="http://schemas.openxmlformats.org/drawingml/2006/table">
            <a:tbl>
              <a:tblPr firstRow="1" bandRow="1">
                <a:tableStyleId>{284E427A-3D55-4303-BF80-6455036E1DE7}</a:tableStyleId>
              </a:tblPr>
              <a:tblGrid>
                <a:gridCol w="2863738"/>
                <a:gridCol w="1714513"/>
                <a:gridCol w="1034568"/>
                <a:gridCol w="1634339"/>
              </a:tblGrid>
              <a:tr h="850555">
                <a:tc>
                  <a:txBody>
                    <a:bodyPr/>
                    <a:lstStyle/>
                    <a:p>
                      <a:pPr algn="ctr"/>
                      <a:r>
                        <a:rPr lang="ar-EG" sz="1800" dirty="0" smtClean="0">
                          <a:solidFill>
                            <a:schemeClr val="accent5">
                              <a:lumMod val="50000"/>
                            </a:schemeClr>
                          </a:solidFill>
                        </a:rPr>
                        <a:t>الحد الأدنى لمسطح الفناء</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pPr algn="ctr"/>
                      <a:r>
                        <a:rPr lang="ar-EG" sz="1800" dirty="0" smtClean="0">
                          <a:solidFill>
                            <a:schemeClr val="accent5">
                              <a:lumMod val="50000"/>
                            </a:schemeClr>
                          </a:solidFill>
                        </a:rPr>
                        <a:t>الحد الأدنى لأبعاد</a:t>
                      </a:r>
                      <a:r>
                        <a:rPr lang="ar-EG" sz="1800" baseline="0" dirty="0" smtClean="0">
                          <a:solidFill>
                            <a:schemeClr val="accent5">
                              <a:lumMod val="50000"/>
                            </a:schemeClr>
                          </a:solidFill>
                        </a:rPr>
                        <a:t> الفناء </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pPr algn="ctr"/>
                      <a:r>
                        <a:rPr lang="ar-EG" sz="1800" dirty="0" smtClean="0">
                          <a:solidFill>
                            <a:schemeClr val="accent5">
                              <a:lumMod val="50000"/>
                            </a:schemeClr>
                          </a:solidFill>
                        </a:rPr>
                        <a:t>نوع الفناء </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pPr algn="ctr"/>
                      <a:r>
                        <a:rPr lang="ar-EG" sz="1800" dirty="0" smtClean="0">
                          <a:solidFill>
                            <a:schemeClr val="accent5">
                              <a:lumMod val="50000"/>
                            </a:schemeClr>
                          </a:solidFill>
                        </a:rPr>
                        <a:t>الجزء من</a:t>
                      </a:r>
                      <a:r>
                        <a:rPr lang="ar-EG" sz="1800" baseline="0" dirty="0" smtClean="0">
                          <a:solidFill>
                            <a:schemeClr val="accent5">
                              <a:lumMod val="50000"/>
                            </a:schemeClr>
                          </a:solidFill>
                        </a:rPr>
                        <a:t> المبنى المطلوب إنارته وتهويته </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r>
              <a:tr h="595388">
                <a:tc>
                  <a:txBody>
                    <a:bodyPr/>
                    <a:lstStyle/>
                    <a:p>
                      <a:pPr algn="r"/>
                      <a:r>
                        <a:rPr lang="ar-EG" sz="1800" dirty="0" smtClean="0">
                          <a:solidFill>
                            <a:schemeClr val="accent5">
                              <a:lumMod val="50000"/>
                            </a:schemeClr>
                          </a:solidFill>
                        </a:rPr>
                        <a:t>_</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pPr algn="r"/>
                      <a:r>
                        <a:rPr lang="ar-EG" sz="1800" dirty="0" smtClean="0">
                          <a:solidFill>
                            <a:schemeClr val="accent5">
                              <a:lumMod val="50000"/>
                            </a:schemeClr>
                          </a:solidFill>
                        </a:rPr>
                        <a:t>0.25ع</a:t>
                      </a:r>
                      <a:r>
                        <a:rPr lang="ar-EG" sz="1800" baseline="0" dirty="0" smtClean="0">
                          <a:solidFill>
                            <a:schemeClr val="accent5">
                              <a:lumMod val="50000"/>
                            </a:schemeClr>
                          </a:solidFill>
                        </a:rPr>
                        <a:t> أو 3 متر أيهما أكبر </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pPr algn="r"/>
                      <a:r>
                        <a:rPr lang="ar-EG" sz="1800" dirty="0" err="1" smtClean="0">
                          <a:solidFill>
                            <a:schemeClr val="accent5">
                              <a:lumMod val="50000"/>
                            </a:schemeClr>
                          </a:solidFill>
                        </a:rPr>
                        <a:t>خارجى</a:t>
                      </a:r>
                      <a:r>
                        <a:rPr lang="ar-EG" sz="1800" dirty="0" smtClean="0">
                          <a:solidFill>
                            <a:schemeClr val="accent5">
                              <a:lumMod val="50000"/>
                            </a:schemeClr>
                          </a:solidFill>
                        </a:rPr>
                        <a:t> </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rowSpan="2">
                  <a:txBody>
                    <a:bodyPr/>
                    <a:lstStyle/>
                    <a:p>
                      <a:pPr algn="r"/>
                      <a:r>
                        <a:rPr lang="ar-EG" sz="1800" dirty="0" smtClean="0">
                          <a:solidFill>
                            <a:schemeClr val="accent5">
                              <a:lumMod val="50000"/>
                            </a:schemeClr>
                          </a:solidFill>
                        </a:rPr>
                        <a:t>الغرف السكنية والمكاتب </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r>
              <a:tr h="595388">
                <a:tc>
                  <a:txBody>
                    <a:bodyPr/>
                    <a:lstStyle/>
                    <a:p>
                      <a:pPr algn="r"/>
                      <a:r>
                        <a:rPr lang="ar-EG" sz="1800" dirty="0" smtClean="0">
                          <a:solidFill>
                            <a:schemeClr val="accent5">
                              <a:lumMod val="50000"/>
                            </a:schemeClr>
                          </a:solidFill>
                        </a:rPr>
                        <a:t>9 م2</a:t>
                      </a:r>
                      <a:r>
                        <a:rPr lang="ar-EG" sz="1800" baseline="0" dirty="0" smtClean="0">
                          <a:solidFill>
                            <a:schemeClr val="accent5">
                              <a:lumMod val="50000"/>
                            </a:schemeClr>
                          </a:solidFill>
                        </a:rPr>
                        <a:t> او مربع ربع الارتفاع أيهما أكبر</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pPr algn="r"/>
                      <a:r>
                        <a:rPr lang="ar-EG" sz="1800" dirty="0" smtClean="0">
                          <a:solidFill>
                            <a:schemeClr val="accent5">
                              <a:lumMod val="50000"/>
                            </a:schemeClr>
                          </a:solidFill>
                        </a:rPr>
                        <a:t>0.25ع</a:t>
                      </a:r>
                      <a:r>
                        <a:rPr lang="ar-EG" sz="1800" baseline="0" dirty="0" smtClean="0">
                          <a:solidFill>
                            <a:schemeClr val="accent5">
                              <a:lumMod val="50000"/>
                            </a:schemeClr>
                          </a:solidFill>
                        </a:rPr>
                        <a:t> أو 3 متر أيهما أكبر</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pPr algn="r"/>
                      <a:r>
                        <a:rPr lang="ar-EG" sz="1800" dirty="0" err="1" smtClean="0">
                          <a:solidFill>
                            <a:schemeClr val="accent5">
                              <a:lumMod val="50000"/>
                            </a:schemeClr>
                          </a:solidFill>
                        </a:rPr>
                        <a:t>داخلى</a:t>
                      </a:r>
                      <a:r>
                        <a:rPr lang="ar-EG" sz="1800" dirty="0" smtClean="0">
                          <a:solidFill>
                            <a:schemeClr val="accent5">
                              <a:lumMod val="50000"/>
                            </a:schemeClr>
                          </a:solidFill>
                        </a:rPr>
                        <a:t> </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vMerge="1">
                  <a:txBody>
                    <a:bodyPr/>
                    <a:lstStyle/>
                    <a:p>
                      <a:endParaRPr lang="en-US" dirty="0"/>
                    </a:p>
                  </a:txBody>
                  <a:tcPr>
                    <a:lnT w="12700" cap="flat" cmpd="sng" algn="ctr">
                      <a:solidFill>
                        <a:schemeClr val="tx1"/>
                      </a:solidFill>
                      <a:prstDash val="solid"/>
                      <a:round/>
                      <a:headEnd type="none" w="med" len="med"/>
                      <a:tailEnd type="none" w="med" len="med"/>
                    </a:lnT>
                  </a:tcPr>
                </a:tc>
              </a:tr>
              <a:tr h="340222">
                <a:tc>
                  <a:txBody>
                    <a:bodyPr/>
                    <a:lstStyle/>
                    <a:p>
                      <a:pPr algn="r"/>
                      <a:r>
                        <a:rPr lang="ar-EG" sz="1800" dirty="0" smtClean="0">
                          <a:solidFill>
                            <a:schemeClr val="accent5">
                              <a:lumMod val="50000"/>
                            </a:schemeClr>
                          </a:solidFill>
                        </a:rPr>
                        <a:t>_</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pPr algn="r"/>
                      <a:r>
                        <a:rPr lang="ar-EG" sz="1800" dirty="0" smtClean="0">
                          <a:solidFill>
                            <a:schemeClr val="accent5">
                              <a:lumMod val="50000"/>
                            </a:schemeClr>
                          </a:solidFill>
                        </a:rPr>
                        <a:t>2.5م</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pPr algn="r"/>
                      <a:r>
                        <a:rPr lang="ar-EG" sz="1800" dirty="0" err="1" smtClean="0">
                          <a:solidFill>
                            <a:schemeClr val="accent5">
                              <a:lumMod val="50000"/>
                            </a:schemeClr>
                          </a:solidFill>
                        </a:rPr>
                        <a:t>خارجى</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rowSpan="2">
                  <a:txBody>
                    <a:bodyPr/>
                    <a:lstStyle/>
                    <a:p>
                      <a:pPr algn="r"/>
                      <a:r>
                        <a:rPr lang="ar-EG" sz="1800" dirty="0" smtClean="0">
                          <a:solidFill>
                            <a:schemeClr val="accent5">
                              <a:lumMod val="50000"/>
                            </a:schemeClr>
                          </a:solidFill>
                        </a:rPr>
                        <a:t> حمام _مطبخ _دورة مياه _سلم _ الأماكن</a:t>
                      </a:r>
                      <a:r>
                        <a:rPr lang="ar-EG" sz="1800" baseline="0" dirty="0" smtClean="0">
                          <a:solidFill>
                            <a:schemeClr val="accent5">
                              <a:lumMod val="50000"/>
                            </a:schemeClr>
                          </a:solidFill>
                        </a:rPr>
                        <a:t> المخصصة للغسيل والتخزين </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r>
              <a:tr h="2126387">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EG" sz="1800" dirty="0" smtClean="0">
                          <a:solidFill>
                            <a:schemeClr val="accent5">
                              <a:lumMod val="50000"/>
                            </a:schemeClr>
                          </a:solidFill>
                        </a:rPr>
                        <a:t>7.5م2</a:t>
                      </a:r>
                      <a:r>
                        <a:rPr lang="ar-EG" sz="1800" baseline="0" dirty="0" smtClean="0">
                          <a:solidFill>
                            <a:schemeClr val="accent5">
                              <a:lumMod val="50000"/>
                            </a:schemeClr>
                          </a:solidFill>
                        </a:rPr>
                        <a:t> إذا كانت ع أقل من أو يساوى 10 م</a:t>
                      </a:r>
                    </a:p>
                    <a:p>
                      <a:pPr marL="0" marR="0" indent="0" algn="r" defTabSz="914400" rtl="0" eaLnBrk="1" fontAlgn="auto" latinLnBrk="0" hangingPunct="1">
                        <a:lnSpc>
                          <a:spcPct val="100000"/>
                        </a:lnSpc>
                        <a:spcBef>
                          <a:spcPts val="0"/>
                        </a:spcBef>
                        <a:spcAft>
                          <a:spcPts val="0"/>
                        </a:spcAft>
                        <a:buClrTx/>
                        <a:buSzTx/>
                        <a:buFontTx/>
                        <a:buNone/>
                        <a:tabLst/>
                        <a:defRPr/>
                      </a:pPr>
                      <a:r>
                        <a:rPr lang="ar-EG" sz="1800" dirty="0" smtClean="0">
                          <a:solidFill>
                            <a:schemeClr val="accent5">
                              <a:lumMod val="50000"/>
                            </a:schemeClr>
                          </a:solidFill>
                        </a:rPr>
                        <a:t>10م2</a:t>
                      </a:r>
                      <a:r>
                        <a:rPr lang="ar-EG" sz="1800" baseline="0" dirty="0" smtClean="0">
                          <a:solidFill>
                            <a:schemeClr val="accent5">
                              <a:lumMod val="50000"/>
                            </a:schemeClr>
                          </a:solidFill>
                        </a:rPr>
                        <a:t> إذا كانت ع أقل من أو يساوى 20م</a:t>
                      </a:r>
                      <a:endParaRPr lang="en-US" sz="1800" dirty="0" smtClean="0">
                        <a:solidFill>
                          <a:schemeClr val="accent5">
                            <a:lumMod val="50000"/>
                          </a:schemeClr>
                        </a:solidFill>
                      </a:endParaRPr>
                    </a:p>
                    <a:p>
                      <a:pPr marL="0" marR="0" indent="0" algn="r" defTabSz="914400" rtl="0" eaLnBrk="1" fontAlgn="auto" latinLnBrk="0" hangingPunct="1">
                        <a:lnSpc>
                          <a:spcPct val="100000"/>
                        </a:lnSpc>
                        <a:spcBef>
                          <a:spcPts val="0"/>
                        </a:spcBef>
                        <a:spcAft>
                          <a:spcPts val="0"/>
                        </a:spcAft>
                        <a:buClrTx/>
                        <a:buSzTx/>
                        <a:buFontTx/>
                        <a:buNone/>
                        <a:tabLst/>
                        <a:defRPr/>
                      </a:pPr>
                      <a:r>
                        <a:rPr lang="ar-EG" sz="1800" dirty="0" smtClean="0">
                          <a:solidFill>
                            <a:schemeClr val="accent5">
                              <a:lumMod val="50000"/>
                            </a:schemeClr>
                          </a:solidFill>
                        </a:rPr>
                        <a:t>12.5م2</a:t>
                      </a:r>
                      <a:r>
                        <a:rPr lang="ar-EG" sz="1800" baseline="0" dirty="0" smtClean="0">
                          <a:solidFill>
                            <a:schemeClr val="accent5">
                              <a:lumMod val="50000"/>
                            </a:schemeClr>
                          </a:solidFill>
                        </a:rPr>
                        <a:t> إذا كانت ع أقل من أو يساوى 30 م</a:t>
                      </a:r>
                      <a:endParaRPr lang="en-US" sz="1800" dirty="0" smtClean="0">
                        <a:solidFill>
                          <a:schemeClr val="accent5">
                            <a:lumMod val="50000"/>
                          </a:schemeClr>
                        </a:solidFill>
                      </a:endParaRPr>
                    </a:p>
                    <a:p>
                      <a:pPr marL="0" marR="0" indent="0" algn="r" defTabSz="914400" rtl="0" eaLnBrk="1" fontAlgn="auto" latinLnBrk="0" hangingPunct="1">
                        <a:lnSpc>
                          <a:spcPct val="100000"/>
                        </a:lnSpc>
                        <a:spcBef>
                          <a:spcPts val="0"/>
                        </a:spcBef>
                        <a:spcAft>
                          <a:spcPts val="0"/>
                        </a:spcAft>
                        <a:buClrTx/>
                        <a:buSzTx/>
                        <a:buFontTx/>
                        <a:buNone/>
                        <a:tabLst/>
                        <a:defRPr/>
                      </a:pPr>
                      <a:r>
                        <a:rPr lang="ar-EG" sz="1800" dirty="0" smtClean="0">
                          <a:solidFill>
                            <a:schemeClr val="accent5">
                              <a:lumMod val="50000"/>
                            </a:schemeClr>
                          </a:solidFill>
                        </a:rPr>
                        <a:t>ويزداد المسطح 2.5م2</a:t>
                      </a:r>
                      <a:r>
                        <a:rPr lang="ar-EG" sz="1800" baseline="0" dirty="0" smtClean="0">
                          <a:solidFill>
                            <a:schemeClr val="accent5">
                              <a:lumMod val="50000"/>
                            </a:schemeClr>
                          </a:solidFill>
                        </a:rPr>
                        <a:t> لكل 10 م زيادة </a:t>
                      </a:r>
                      <a:r>
                        <a:rPr lang="ar-EG" sz="1800" baseline="0" dirty="0" err="1" smtClean="0">
                          <a:solidFill>
                            <a:schemeClr val="accent5">
                              <a:lumMod val="50000"/>
                            </a:schemeClr>
                          </a:solidFill>
                        </a:rPr>
                        <a:t>فى</a:t>
                      </a:r>
                      <a:r>
                        <a:rPr lang="ar-EG" sz="1800" baseline="0" dirty="0" smtClean="0">
                          <a:solidFill>
                            <a:schemeClr val="accent5">
                              <a:lumMod val="50000"/>
                            </a:schemeClr>
                          </a:solidFill>
                        </a:rPr>
                        <a:t> الارتفاع</a:t>
                      </a:r>
                      <a:endParaRPr lang="en-US" sz="1800" b="1" i="0" dirty="0" smtClean="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pPr algn="r"/>
                      <a:r>
                        <a:rPr lang="ar-EG" sz="1800" dirty="0" smtClean="0">
                          <a:solidFill>
                            <a:schemeClr val="accent5">
                              <a:lumMod val="50000"/>
                            </a:schemeClr>
                          </a:solidFill>
                        </a:rPr>
                        <a:t>2.5 م</a:t>
                      </a: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EG" sz="1800" dirty="0" err="1" smtClean="0">
                          <a:solidFill>
                            <a:schemeClr val="accent5">
                              <a:lumMod val="50000"/>
                            </a:schemeClr>
                          </a:solidFill>
                        </a:rPr>
                        <a:t>داخلى</a:t>
                      </a:r>
                      <a:r>
                        <a:rPr lang="ar-EG" sz="1800" dirty="0" smtClean="0">
                          <a:solidFill>
                            <a:schemeClr val="accent5">
                              <a:lumMod val="50000"/>
                            </a:schemeClr>
                          </a:solidFill>
                        </a:rPr>
                        <a:t> </a:t>
                      </a:r>
                      <a:endParaRPr lang="en-US" sz="1800" dirty="0" smtClean="0">
                        <a:solidFill>
                          <a:schemeClr val="accent5">
                            <a:lumMod val="50000"/>
                          </a:schemeClr>
                        </a:solidFill>
                      </a:endParaRPr>
                    </a:p>
                    <a:p>
                      <a:pPr algn="r"/>
                      <a:endParaRPr lang="en-US" sz="1800" b="1" i="0" dirty="0">
                        <a:solidFill>
                          <a:schemeClr val="accent5">
                            <a:lumMod val="50000"/>
                          </a:schemeClr>
                        </a:solidFill>
                        <a:latin typeface="Arial" panose="020B0604020202020204" pitchFamily="34" charset="0"/>
                        <a:cs typeface="Arial" panose="020B0604020202020204" pitchFamily="34" charset="0"/>
                      </a:endParaRPr>
                    </a:p>
                  </a:txBody>
                  <a:tcPr/>
                </a:tc>
                <a:tc vMerge="1">
                  <a:txBody>
                    <a:bodyPr/>
                    <a:lstStyle/>
                    <a:p>
                      <a:endParaRPr lang="en-US" dirty="0"/>
                    </a:p>
                  </a:txBody>
                  <a:tcPr/>
                </a:tc>
              </a:tr>
            </a:tbl>
          </a:graphicData>
        </a:graphic>
      </p:graphicFrame>
      <p:sp>
        <p:nvSpPr>
          <p:cNvPr id="7" name="TextBox 6"/>
          <p:cNvSpPr txBox="1"/>
          <p:nvPr/>
        </p:nvSpPr>
        <p:spPr>
          <a:xfrm>
            <a:off x="1285820" y="5500702"/>
            <a:ext cx="7858180" cy="1077218"/>
          </a:xfrm>
          <a:prstGeom prst="rect">
            <a:avLst/>
          </a:prstGeom>
          <a:noFill/>
        </p:spPr>
        <p:txBody>
          <a:bodyPr wrap="square" rtlCol="1">
            <a:spAutoFit/>
          </a:bodyPr>
          <a:lstStyle/>
          <a:p>
            <a:r>
              <a:rPr lang="ar-EG" sz="2000" b="1" dirty="0" smtClean="0">
                <a:solidFill>
                  <a:srgbClr val="002060"/>
                </a:solidFill>
              </a:rPr>
              <a:t>(ع) تساوى ارتفاع أعلى واجهة للبناء تطل على الفناء مقاساً من جلسة أول فتحة مطلوب إضاءتها وتهويتها من هذا الفناء.</a:t>
            </a:r>
          </a:p>
          <a:p>
            <a:endParaRPr lang="ar-EG" sz="2400" dirty="0">
              <a:solidFill>
                <a:srgbClr val="00206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3">
      <a:dk1>
        <a:srgbClr val="CBCBCB"/>
      </a:dk1>
      <a:lt1>
        <a:sysClr val="window" lastClr="FFFFFF"/>
      </a:lt1>
      <a:dk2>
        <a:srgbClr val="CBCBCB"/>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270</TotalTime>
  <Words>889</Words>
  <Application>Microsoft Office PowerPoint</Application>
  <PresentationFormat>On-screen Show (4:3)</PresentationFormat>
  <Paragraphs>126</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Constantia</vt:lpstr>
      <vt:lpstr>Majalla UI</vt:lpstr>
      <vt:lpstr>Traditional Arabic</vt:lpstr>
      <vt:lpstr>Wingdings 2</vt:lpstr>
      <vt:lpstr>Flow</vt:lpstr>
      <vt:lpstr>PowerPoint Presentation</vt:lpstr>
      <vt:lpstr>العمــارة</vt:lpstr>
      <vt:lpstr>أهداف التصميم</vt:lpstr>
      <vt:lpstr>كيف يتم التصميم المعماري </vt:lpstr>
      <vt:lpstr> قبل ما نبدا في التصميم لازم نعرف حاجتين</vt:lpstr>
      <vt:lpstr>1_الإشتراطات البنائية العامة </vt:lpstr>
      <vt:lpstr>الارتفاع</vt:lpstr>
      <vt:lpstr>تابع الاشتراطات البنائية  </vt:lpstr>
      <vt:lpstr>المناور </vt:lpstr>
      <vt:lpstr>تابع الاشتراطات البنائية </vt:lpstr>
      <vt:lpstr>تابع الاشتراطات البنائية </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مــــاى كمبيــــوتر</dc:creator>
  <cp:lastModifiedBy>NASSER</cp:lastModifiedBy>
  <cp:revision>50</cp:revision>
  <dcterms:created xsi:type="dcterms:W3CDTF">2014-03-15T16:52:48Z</dcterms:created>
  <dcterms:modified xsi:type="dcterms:W3CDTF">2014-08-17T00:40:42Z</dcterms:modified>
</cp:coreProperties>
</file>